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84"/>
  </p:notesMasterIdLst>
  <p:handoutMasterIdLst>
    <p:handoutMasterId r:id="rId85"/>
  </p:handoutMasterIdLst>
  <p:sldIdLst>
    <p:sldId id="256" r:id="rId5"/>
    <p:sldId id="268" r:id="rId6"/>
    <p:sldId id="273" r:id="rId7"/>
    <p:sldId id="272" r:id="rId8"/>
    <p:sldId id="274" r:id="rId9"/>
    <p:sldId id="275" r:id="rId10"/>
    <p:sldId id="276" r:id="rId11"/>
    <p:sldId id="277" r:id="rId12"/>
    <p:sldId id="279" r:id="rId13"/>
    <p:sldId id="278" r:id="rId14"/>
    <p:sldId id="280" r:id="rId15"/>
    <p:sldId id="281" r:id="rId16"/>
    <p:sldId id="282" r:id="rId17"/>
    <p:sldId id="284" r:id="rId18"/>
    <p:sldId id="285" r:id="rId19"/>
    <p:sldId id="287" r:id="rId20"/>
    <p:sldId id="288" r:id="rId21"/>
    <p:sldId id="289" r:id="rId22"/>
    <p:sldId id="286" r:id="rId23"/>
    <p:sldId id="290" r:id="rId24"/>
    <p:sldId id="291" r:id="rId25"/>
    <p:sldId id="292" r:id="rId26"/>
    <p:sldId id="299" r:id="rId27"/>
    <p:sldId id="293" r:id="rId28"/>
    <p:sldId id="296" r:id="rId29"/>
    <p:sldId id="297" r:id="rId30"/>
    <p:sldId id="298" r:id="rId31"/>
    <p:sldId id="303" r:id="rId32"/>
    <p:sldId id="304" r:id="rId33"/>
    <p:sldId id="300" r:id="rId34"/>
    <p:sldId id="305" r:id="rId35"/>
    <p:sldId id="348" r:id="rId36"/>
    <p:sldId id="349" r:id="rId37"/>
    <p:sldId id="350" r:id="rId38"/>
    <p:sldId id="306" r:id="rId39"/>
    <p:sldId id="295" r:id="rId40"/>
    <p:sldId id="307" r:id="rId41"/>
    <p:sldId id="308" r:id="rId42"/>
    <p:sldId id="309" r:id="rId43"/>
    <p:sldId id="312" r:id="rId44"/>
    <p:sldId id="313" r:id="rId45"/>
    <p:sldId id="314" r:id="rId46"/>
    <p:sldId id="315" r:id="rId47"/>
    <p:sldId id="317" r:id="rId48"/>
    <p:sldId id="265" r:id="rId49"/>
    <p:sldId id="311" r:id="rId50"/>
    <p:sldId id="322" r:id="rId51"/>
    <p:sldId id="324" r:id="rId52"/>
    <p:sldId id="323" r:id="rId53"/>
    <p:sldId id="326" r:id="rId54"/>
    <p:sldId id="328" r:id="rId55"/>
    <p:sldId id="325" r:id="rId56"/>
    <p:sldId id="329" r:id="rId57"/>
    <p:sldId id="332" r:id="rId58"/>
    <p:sldId id="331" r:id="rId59"/>
    <p:sldId id="335" r:id="rId60"/>
    <p:sldId id="336" r:id="rId61"/>
    <p:sldId id="337" r:id="rId62"/>
    <p:sldId id="354" r:id="rId63"/>
    <p:sldId id="353" r:id="rId64"/>
    <p:sldId id="355" r:id="rId65"/>
    <p:sldId id="334" r:id="rId66"/>
    <p:sldId id="310" r:id="rId67"/>
    <p:sldId id="338" r:id="rId68"/>
    <p:sldId id="339" r:id="rId69"/>
    <p:sldId id="340" r:id="rId70"/>
    <p:sldId id="341" r:id="rId71"/>
    <p:sldId id="342" r:id="rId72"/>
    <p:sldId id="321" r:id="rId73"/>
    <p:sldId id="294" r:id="rId74"/>
    <p:sldId id="351" r:id="rId75"/>
    <p:sldId id="283" r:id="rId76"/>
    <p:sldId id="320" r:id="rId77"/>
    <p:sldId id="271" r:id="rId78"/>
    <p:sldId id="345" r:id="rId79"/>
    <p:sldId id="346" r:id="rId80"/>
    <p:sldId id="347" r:id="rId81"/>
    <p:sldId id="319" r:id="rId82"/>
    <p:sldId id="343" r:id="rId8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3A6E79-490E-9449-AF0C-E6E480C84AA9}" v="4263" dt="2019-11-11T02:52:07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83042" autoAdjust="0"/>
  </p:normalViewPr>
  <p:slideViewPr>
    <p:cSldViewPr snapToGrid="0" showGuides="1">
      <p:cViewPr varScale="1">
        <p:scale>
          <a:sx n="115" d="100"/>
          <a:sy n="115" d="100"/>
        </p:scale>
        <p:origin x="1528" y="2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692ED-D152-AA4A-BC8D-F0127E4548FF}" type="doc">
      <dgm:prSet loTypeId="urn:microsoft.com/office/officeart/2005/8/layout/process1" loCatId="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5F70F66C-E6FA-154D-900C-9B89A0B13AC1}">
      <dgm:prSet phldrT="[文本]"/>
      <dgm:spPr/>
      <dgm:t>
        <a:bodyPr/>
        <a:lstStyle/>
        <a:p>
          <a:r>
            <a:rPr lang="en-US" altLang="zh-CN" dirty="0"/>
            <a:t>x’</a:t>
          </a:r>
          <a:endParaRPr lang="zh-CN" altLang="en-US" dirty="0"/>
        </a:p>
      </dgm:t>
    </dgm:pt>
    <dgm:pt modelId="{5FC04E24-510A-BE4B-9FB6-40DD67D64BE3}" type="parTrans" cxnId="{20B82ED3-50CA-474C-BA21-09CBF44DB6B2}">
      <dgm:prSet/>
      <dgm:spPr/>
      <dgm:t>
        <a:bodyPr/>
        <a:lstStyle/>
        <a:p>
          <a:endParaRPr lang="zh-CN" altLang="en-US"/>
        </a:p>
      </dgm:t>
    </dgm:pt>
    <dgm:pt modelId="{DB3CF1BF-8833-ED49-848E-9C4690264E49}" type="sibTrans" cxnId="{20B82ED3-50CA-474C-BA21-09CBF44DB6B2}">
      <dgm:prSet/>
      <dgm:spPr/>
      <dgm:t>
        <a:bodyPr/>
        <a:lstStyle/>
        <a:p>
          <a:endParaRPr lang="zh-CN" altLang="en-US"/>
        </a:p>
      </dgm:t>
    </dgm:pt>
    <dgm:pt modelId="{51CC7B14-9CAA-5F4B-935F-483DB4645BE3}">
      <dgm:prSet phldrT="[文本]"/>
      <dgm:spPr/>
      <dgm:t>
        <a:bodyPr/>
        <a:lstStyle/>
        <a:p>
          <a:r>
            <a:rPr lang="en-US" altLang="zh-CN" dirty="0"/>
            <a:t>nonzero elements</a:t>
          </a:r>
          <a:endParaRPr lang="zh-CN" altLang="en-US" dirty="0"/>
        </a:p>
      </dgm:t>
    </dgm:pt>
    <dgm:pt modelId="{592AF3D1-7E92-794C-89BA-0934FD4BC76F}" type="parTrans" cxnId="{2D2B3ACA-6CA8-7848-A62D-A76253E3D0BC}">
      <dgm:prSet/>
      <dgm:spPr/>
      <dgm:t>
        <a:bodyPr/>
        <a:lstStyle/>
        <a:p>
          <a:endParaRPr lang="zh-CN" altLang="en-US"/>
        </a:p>
      </dgm:t>
    </dgm:pt>
    <dgm:pt modelId="{444C572F-F918-794F-A921-5D7F93DD87A6}" type="sibTrans" cxnId="{2D2B3ACA-6CA8-7848-A62D-A76253E3D0BC}">
      <dgm:prSet/>
      <dgm:spPr/>
      <dgm:t>
        <a:bodyPr/>
        <a:lstStyle/>
        <a:p>
          <a:endParaRPr lang="zh-CN" altLang="en-US"/>
        </a:p>
      </dgm:t>
    </dgm:pt>
    <dgm:pt modelId="{62B17920-D24A-5748-856C-00ECF07DC6C0}">
      <dgm:prSet phldrT="[文本]"/>
      <dgm:spPr/>
      <dgm:t>
        <a:bodyPr/>
        <a:lstStyle/>
        <a:p>
          <a:r>
            <a:rPr lang="en-US" altLang="zh-CN" dirty="0"/>
            <a:t>z’</a:t>
          </a:r>
          <a:endParaRPr lang="zh-CN" altLang="en-US" dirty="0"/>
        </a:p>
      </dgm:t>
    </dgm:pt>
    <dgm:pt modelId="{A9D57D68-3DCE-2440-875E-FB1B6BF3ACE5}" type="parTrans" cxnId="{9CADFE95-6B41-5243-BE67-932EF7059455}">
      <dgm:prSet/>
      <dgm:spPr/>
      <dgm:t>
        <a:bodyPr/>
        <a:lstStyle/>
        <a:p>
          <a:endParaRPr lang="zh-CN" altLang="en-US"/>
        </a:p>
      </dgm:t>
    </dgm:pt>
    <dgm:pt modelId="{FA081D52-6942-C248-8A7F-84821E3E6C09}" type="sibTrans" cxnId="{9CADFE95-6B41-5243-BE67-932EF7059455}">
      <dgm:prSet/>
      <dgm:spPr/>
      <dgm:t>
        <a:bodyPr/>
        <a:lstStyle/>
        <a:p>
          <a:endParaRPr lang="zh-CN" altLang="en-US"/>
        </a:p>
      </dgm:t>
    </dgm:pt>
    <dgm:pt modelId="{32E994E4-C693-E445-A8D8-6C32AEC4370F}">
      <dgm:prSet/>
      <dgm:spPr/>
      <dgm:t>
        <a:bodyPr/>
        <a:lstStyle/>
        <a:p>
          <a:r>
            <a:rPr lang="en-US" altLang="zh-CN" dirty="0"/>
            <a:t>z</a:t>
          </a:r>
          <a:endParaRPr lang="zh-CN" altLang="en-US" dirty="0"/>
        </a:p>
      </dgm:t>
    </dgm:pt>
    <dgm:pt modelId="{8F7A7653-039F-204F-8EFC-4A794AED7D96}" type="parTrans" cxnId="{25BAF0DD-5DAA-3143-8BDD-6CB9713DE4A0}">
      <dgm:prSet/>
      <dgm:spPr/>
      <dgm:t>
        <a:bodyPr/>
        <a:lstStyle/>
        <a:p>
          <a:endParaRPr lang="zh-CN" altLang="en-US"/>
        </a:p>
      </dgm:t>
    </dgm:pt>
    <dgm:pt modelId="{08F3E0E2-4BEB-0A4B-9778-12571C435296}" type="sibTrans" cxnId="{25BAF0DD-5DAA-3143-8BDD-6CB9713DE4A0}">
      <dgm:prSet/>
      <dgm:spPr/>
      <dgm:t>
        <a:bodyPr/>
        <a:lstStyle/>
        <a:p>
          <a:endParaRPr lang="zh-CN" altLang="en-US"/>
        </a:p>
      </dgm:t>
    </dgm:pt>
    <dgm:pt modelId="{B59C769B-F69B-9444-B078-07A849ABF151}">
      <dgm:prSet/>
      <dgm:spPr/>
      <dgm:t>
        <a:bodyPr/>
        <a:lstStyle/>
        <a:p>
          <a:r>
            <a:rPr lang="en-US" altLang="zh-CN" dirty="0"/>
            <a:t>f(z)</a:t>
          </a:r>
          <a:endParaRPr lang="zh-CN" altLang="en-US" dirty="0"/>
        </a:p>
      </dgm:t>
    </dgm:pt>
    <dgm:pt modelId="{B3B58DBC-4329-484B-9A83-5587117371EC}" type="parTrans" cxnId="{D638F5D1-B061-904C-A775-C0C01B69EA9D}">
      <dgm:prSet/>
      <dgm:spPr/>
      <dgm:t>
        <a:bodyPr/>
        <a:lstStyle/>
        <a:p>
          <a:endParaRPr lang="zh-CN" altLang="en-US"/>
        </a:p>
      </dgm:t>
    </dgm:pt>
    <dgm:pt modelId="{74D4E959-A694-7F47-B57B-1352D3B9E212}" type="sibTrans" cxnId="{D638F5D1-B061-904C-A775-C0C01B69EA9D}">
      <dgm:prSet/>
      <dgm:spPr/>
      <dgm:t>
        <a:bodyPr/>
        <a:lstStyle/>
        <a:p>
          <a:endParaRPr lang="zh-CN" altLang="en-US"/>
        </a:p>
      </dgm:t>
    </dgm:pt>
    <dgm:pt modelId="{6EF2C7F0-C86C-ED47-96D0-EE7806F8F3A4}">
      <dgm:prSet/>
      <dgm:spPr/>
      <dgm:t>
        <a:bodyPr/>
        <a:lstStyle/>
        <a:p>
          <a:r>
            <a:rPr lang="en-US" altLang="zh-CN" dirty="0"/>
            <a:t>Z</a:t>
          </a:r>
          <a:endParaRPr lang="zh-CN" altLang="en-US" dirty="0"/>
        </a:p>
      </dgm:t>
    </dgm:pt>
    <dgm:pt modelId="{C5229F8A-B82A-AD47-91DF-B77D71B86194}" type="parTrans" cxnId="{A7482CDE-D116-4745-99B1-27660DA7C941}">
      <dgm:prSet/>
      <dgm:spPr/>
      <dgm:t>
        <a:bodyPr/>
        <a:lstStyle/>
        <a:p>
          <a:endParaRPr lang="zh-CN" altLang="en-US"/>
        </a:p>
      </dgm:t>
    </dgm:pt>
    <dgm:pt modelId="{A23E50C2-4088-AF4A-B8D7-83F002BC0F18}" type="sibTrans" cxnId="{A7482CDE-D116-4745-99B1-27660DA7C941}">
      <dgm:prSet/>
      <dgm:spPr/>
      <dgm:t>
        <a:bodyPr/>
        <a:lstStyle/>
        <a:p>
          <a:endParaRPr lang="zh-CN" altLang="en-US"/>
        </a:p>
      </dgm:t>
    </dgm:pt>
    <dgm:pt modelId="{EF7C7F0E-D464-A440-8B65-B735E757D8FA}">
      <dgm:prSet/>
      <dgm:spPr/>
      <dgm:t>
        <a:bodyPr/>
        <a:lstStyle/>
        <a:p>
          <a:r>
            <a:rPr lang="el-GR" b="0" i="0" u="none"/>
            <a:t>ξ(</a:t>
          </a:r>
          <a:r>
            <a:rPr lang="en" b="0" i="0" u="none"/>
            <a:t>x)</a:t>
          </a:r>
          <a:endParaRPr lang="zh-CN" altLang="en-US" dirty="0"/>
        </a:p>
      </dgm:t>
    </dgm:pt>
    <dgm:pt modelId="{D14344F4-70AF-EE41-B1A0-ED75EB567909}" type="parTrans" cxnId="{CA8FBCA8-01A4-1943-9D59-FC0585EA79B5}">
      <dgm:prSet/>
      <dgm:spPr/>
      <dgm:t>
        <a:bodyPr/>
        <a:lstStyle/>
        <a:p>
          <a:endParaRPr lang="zh-CN" altLang="en-US"/>
        </a:p>
      </dgm:t>
    </dgm:pt>
    <dgm:pt modelId="{CC40E70F-2F81-0449-A06E-569CE9B05E9C}" type="sibTrans" cxnId="{CA8FBCA8-01A4-1943-9D59-FC0585EA79B5}">
      <dgm:prSet/>
      <dgm:spPr/>
      <dgm:t>
        <a:bodyPr/>
        <a:lstStyle/>
        <a:p>
          <a:endParaRPr lang="zh-CN" altLang="en-US"/>
        </a:p>
      </dgm:t>
    </dgm:pt>
    <dgm:pt modelId="{415C7E4A-DBAA-E242-954D-2DCA4F8BF9CE}" type="pres">
      <dgm:prSet presAssocID="{377692ED-D152-AA4A-BC8D-F0127E4548FF}" presName="Name0" presStyleCnt="0">
        <dgm:presLayoutVars>
          <dgm:dir/>
          <dgm:resizeHandles val="exact"/>
        </dgm:presLayoutVars>
      </dgm:prSet>
      <dgm:spPr/>
    </dgm:pt>
    <dgm:pt modelId="{84034CCE-AF0D-2C4B-B34D-9F297EBF4D18}" type="pres">
      <dgm:prSet presAssocID="{5F70F66C-E6FA-154D-900C-9B89A0B13AC1}" presName="node" presStyleLbl="node1" presStyleIdx="0" presStyleCnt="7">
        <dgm:presLayoutVars>
          <dgm:bulletEnabled val="1"/>
        </dgm:presLayoutVars>
      </dgm:prSet>
      <dgm:spPr/>
    </dgm:pt>
    <dgm:pt modelId="{C9DA55D4-D856-9246-B7CF-C47A40E0F85F}" type="pres">
      <dgm:prSet presAssocID="{DB3CF1BF-8833-ED49-848E-9C4690264E49}" presName="sibTrans" presStyleLbl="sibTrans2D1" presStyleIdx="0" presStyleCnt="6"/>
      <dgm:spPr/>
    </dgm:pt>
    <dgm:pt modelId="{B1AA7C1F-9564-0541-8ABE-5EBD9FD835FE}" type="pres">
      <dgm:prSet presAssocID="{DB3CF1BF-8833-ED49-848E-9C4690264E49}" presName="connectorText" presStyleLbl="sibTrans2D1" presStyleIdx="0" presStyleCnt="6"/>
      <dgm:spPr/>
    </dgm:pt>
    <dgm:pt modelId="{1EFCC456-728B-684C-94C9-A8156984A2D3}" type="pres">
      <dgm:prSet presAssocID="{51CC7B14-9CAA-5F4B-935F-483DB4645BE3}" presName="node" presStyleLbl="node1" presStyleIdx="1" presStyleCnt="7">
        <dgm:presLayoutVars>
          <dgm:bulletEnabled val="1"/>
        </dgm:presLayoutVars>
      </dgm:prSet>
      <dgm:spPr/>
    </dgm:pt>
    <dgm:pt modelId="{DA29B707-6751-7848-A04F-F77D31FDC73A}" type="pres">
      <dgm:prSet presAssocID="{444C572F-F918-794F-A921-5D7F93DD87A6}" presName="sibTrans" presStyleLbl="sibTrans2D1" presStyleIdx="1" presStyleCnt="6"/>
      <dgm:spPr/>
    </dgm:pt>
    <dgm:pt modelId="{47E65549-C86B-7041-B1D5-886819BA0688}" type="pres">
      <dgm:prSet presAssocID="{444C572F-F918-794F-A921-5D7F93DD87A6}" presName="connectorText" presStyleLbl="sibTrans2D1" presStyleIdx="1" presStyleCnt="6"/>
      <dgm:spPr/>
    </dgm:pt>
    <dgm:pt modelId="{F9AF910E-E80E-564C-91DC-7A072671A1BB}" type="pres">
      <dgm:prSet presAssocID="{62B17920-D24A-5748-856C-00ECF07DC6C0}" presName="node" presStyleLbl="node1" presStyleIdx="2" presStyleCnt="7">
        <dgm:presLayoutVars>
          <dgm:bulletEnabled val="1"/>
        </dgm:presLayoutVars>
      </dgm:prSet>
      <dgm:spPr/>
    </dgm:pt>
    <dgm:pt modelId="{6B481955-5D14-F744-B5F9-511CD6700A26}" type="pres">
      <dgm:prSet presAssocID="{FA081D52-6942-C248-8A7F-84821E3E6C09}" presName="sibTrans" presStyleLbl="sibTrans2D1" presStyleIdx="2" presStyleCnt="6"/>
      <dgm:spPr/>
    </dgm:pt>
    <dgm:pt modelId="{CC366778-DEAC-DA45-BBF7-B401FFC1850D}" type="pres">
      <dgm:prSet presAssocID="{FA081D52-6942-C248-8A7F-84821E3E6C09}" presName="connectorText" presStyleLbl="sibTrans2D1" presStyleIdx="2" presStyleCnt="6"/>
      <dgm:spPr/>
    </dgm:pt>
    <dgm:pt modelId="{4EA3231C-3F5E-E948-B81B-C764BF3FF5BB}" type="pres">
      <dgm:prSet presAssocID="{32E994E4-C693-E445-A8D8-6C32AEC4370F}" presName="node" presStyleLbl="node1" presStyleIdx="3" presStyleCnt="7">
        <dgm:presLayoutVars>
          <dgm:bulletEnabled val="1"/>
        </dgm:presLayoutVars>
      </dgm:prSet>
      <dgm:spPr/>
    </dgm:pt>
    <dgm:pt modelId="{B28C20F0-854F-834B-8388-A8F11D3BD9F9}" type="pres">
      <dgm:prSet presAssocID="{08F3E0E2-4BEB-0A4B-9778-12571C435296}" presName="sibTrans" presStyleLbl="sibTrans2D1" presStyleIdx="3" presStyleCnt="6"/>
      <dgm:spPr/>
    </dgm:pt>
    <dgm:pt modelId="{ED51E209-4329-5E46-A2A3-3BB4CE604A13}" type="pres">
      <dgm:prSet presAssocID="{08F3E0E2-4BEB-0A4B-9778-12571C435296}" presName="connectorText" presStyleLbl="sibTrans2D1" presStyleIdx="3" presStyleCnt="6"/>
      <dgm:spPr/>
    </dgm:pt>
    <dgm:pt modelId="{22EB74E5-F6B1-D644-BE24-CCE86AD700D0}" type="pres">
      <dgm:prSet presAssocID="{B59C769B-F69B-9444-B078-07A849ABF151}" presName="node" presStyleLbl="node1" presStyleIdx="4" presStyleCnt="7">
        <dgm:presLayoutVars>
          <dgm:bulletEnabled val="1"/>
        </dgm:presLayoutVars>
      </dgm:prSet>
      <dgm:spPr/>
    </dgm:pt>
    <dgm:pt modelId="{D75F77A0-B6BC-7841-B3C6-B5C62B54B327}" type="pres">
      <dgm:prSet presAssocID="{74D4E959-A694-7F47-B57B-1352D3B9E212}" presName="sibTrans" presStyleLbl="sibTrans2D1" presStyleIdx="4" presStyleCnt="6"/>
      <dgm:spPr/>
    </dgm:pt>
    <dgm:pt modelId="{A920250B-8820-604F-A594-7E087100B6BC}" type="pres">
      <dgm:prSet presAssocID="{74D4E959-A694-7F47-B57B-1352D3B9E212}" presName="connectorText" presStyleLbl="sibTrans2D1" presStyleIdx="4" presStyleCnt="6"/>
      <dgm:spPr/>
    </dgm:pt>
    <dgm:pt modelId="{5156AE7B-E006-C04A-A83D-273992F04600}" type="pres">
      <dgm:prSet presAssocID="{6EF2C7F0-C86C-ED47-96D0-EE7806F8F3A4}" presName="node" presStyleLbl="node1" presStyleIdx="5" presStyleCnt="7">
        <dgm:presLayoutVars>
          <dgm:bulletEnabled val="1"/>
        </dgm:presLayoutVars>
      </dgm:prSet>
      <dgm:spPr/>
    </dgm:pt>
    <dgm:pt modelId="{E49CD541-5CDD-ED43-B0CB-A939C8F1D4B0}" type="pres">
      <dgm:prSet presAssocID="{A23E50C2-4088-AF4A-B8D7-83F002BC0F18}" presName="sibTrans" presStyleLbl="sibTrans2D1" presStyleIdx="5" presStyleCnt="6"/>
      <dgm:spPr/>
    </dgm:pt>
    <dgm:pt modelId="{CAAFAEF4-CD09-E145-8C5C-65A57F2CDBAE}" type="pres">
      <dgm:prSet presAssocID="{A23E50C2-4088-AF4A-B8D7-83F002BC0F18}" presName="connectorText" presStyleLbl="sibTrans2D1" presStyleIdx="5" presStyleCnt="6"/>
      <dgm:spPr/>
    </dgm:pt>
    <dgm:pt modelId="{94292ADB-FF95-5047-A3EF-EDF070BC4B61}" type="pres">
      <dgm:prSet presAssocID="{EF7C7F0E-D464-A440-8B65-B735E757D8FA}" presName="node" presStyleLbl="node1" presStyleIdx="6" presStyleCnt="7">
        <dgm:presLayoutVars>
          <dgm:bulletEnabled val="1"/>
        </dgm:presLayoutVars>
      </dgm:prSet>
      <dgm:spPr/>
    </dgm:pt>
  </dgm:ptLst>
  <dgm:cxnLst>
    <dgm:cxn modelId="{4AA7710C-2BA9-934D-9D09-4F0891F76700}" type="presOf" srcId="{62B17920-D24A-5748-856C-00ECF07DC6C0}" destId="{F9AF910E-E80E-564C-91DC-7A072671A1BB}" srcOrd="0" destOrd="0" presId="urn:microsoft.com/office/officeart/2005/8/layout/process1"/>
    <dgm:cxn modelId="{248C8119-22AF-0442-A1CC-41E80CD4900D}" type="presOf" srcId="{377692ED-D152-AA4A-BC8D-F0127E4548FF}" destId="{415C7E4A-DBAA-E242-954D-2DCA4F8BF9CE}" srcOrd="0" destOrd="0" presId="urn:microsoft.com/office/officeart/2005/8/layout/process1"/>
    <dgm:cxn modelId="{B4ADB619-6870-394C-8712-B11B8FCDD02D}" type="presOf" srcId="{74D4E959-A694-7F47-B57B-1352D3B9E212}" destId="{D75F77A0-B6BC-7841-B3C6-B5C62B54B327}" srcOrd="0" destOrd="0" presId="urn:microsoft.com/office/officeart/2005/8/layout/process1"/>
    <dgm:cxn modelId="{C839D929-F3A6-824D-A242-17D3892A98BB}" type="presOf" srcId="{08F3E0E2-4BEB-0A4B-9778-12571C435296}" destId="{ED51E209-4329-5E46-A2A3-3BB4CE604A13}" srcOrd="1" destOrd="0" presId="urn:microsoft.com/office/officeart/2005/8/layout/process1"/>
    <dgm:cxn modelId="{5760C838-A320-5D48-B91E-A8940D4FC2EB}" type="presOf" srcId="{74D4E959-A694-7F47-B57B-1352D3B9E212}" destId="{A920250B-8820-604F-A594-7E087100B6BC}" srcOrd="1" destOrd="0" presId="urn:microsoft.com/office/officeart/2005/8/layout/process1"/>
    <dgm:cxn modelId="{5A209D3E-E7BD-7E40-ADF5-96163F1E1AF0}" type="presOf" srcId="{FA081D52-6942-C248-8A7F-84821E3E6C09}" destId="{6B481955-5D14-F744-B5F9-511CD6700A26}" srcOrd="0" destOrd="0" presId="urn:microsoft.com/office/officeart/2005/8/layout/process1"/>
    <dgm:cxn modelId="{F4D02540-AD0D-114D-8AF4-8D3D8C4F9793}" type="presOf" srcId="{FA081D52-6942-C248-8A7F-84821E3E6C09}" destId="{CC366778-DEAC-DA45-BBF7-B401FFC1850D}" srcOrd="1" destOrd="0" presId="urn:microsoft.com/office/officeart/2005/8/layout/process1"/>
    <dgm:cxn modelId="{43F76C4A-43D2-AE49-9D44-03D0CCCD5F0C}" type="presOf" srcId="{444C572F-F918-794F-A921-5D7F93DD87A6}" destId="{DA29B707-6751-7848-A04F-F77D31FDC73A}" srcOrd="0" destOrd="0" presId="urn:microsoft.com/office/officeart/2005/8/layout/process1"/>
    <dgm:cxn modelId="{15C54F4D-C37B-5F45-8E25-FA8DE5E5EDF8}" type="presOf" srcId="{32E994E4-C693-E445-A8D8-6C32AEC4370F}" destId="{4EA3231C-3F5E-E948-B81B-C764BF3FF5BB}" srcOrd="0" destOrd="0" presId="urn:microsoft.com/office/officeart/2005/8/layout/process1"/>
    <dgm:cxn modelId="{A13FF165-B825-A544-B0E0-06106883FD26}" type="presOf" srcId="{DB3CF1BF-8833-ED49-848E-9C4690264E49}" destId="{C9DA55D4-D856-9246-B7CF-C47A40E0F85F}" srcOrd="0" destOrd="0" presId="urn:microsoft.com/office/officeart/2005/8/layout/process1"/>
    <dgm:cxn modelId="{7F226B78-D38B-AA49-8A77-8AE32C3628E3}" type="presOf" srcId="{A23E50C2-4088-AF4A-B8D7-83F002BC0F18}" destId="{E49CD541-5CDD-ED43-B0CB-A939C8F1D4B0}" srcOrd="0" destOrd="0" presId="urn:microsoft.com/office/officeart/2005/8/layout/process1"/>
    <dgm:cxn modelId="{A0012B7D-4BD1-B249-BF86-FAF7E9604B89}" type="presOf" srcId="{6EF2C7F0-C86C-ED47-96D0-EE7806F8F3A4}" destId="{5156AE7B-E006-C04A-A83D-273992F04600}" srcOrd="0" destOrd="0" presId="urn:microsoft.com/office/officeart/2005/8/layout/process1"/>
    <dgm:cxn modelId="{9CADFE95-6B41-5243-BE67-932EF7059455}" srcId="{377692ED-D152-AA4A-BC8D-F0127E4548FF}" destId="{62B17920-D24A-5748-856C-00ECF07DC6C0}" srcOrd="2" destOrd="0" parTransId="{A9D57D68-3DCE-2440-875E-FB1B6BF3ACE5}" sibTransId="{FA081D52-6942-C248-8A7F-84821E3E6C09}"/>
    <dgm:cxn modelId="{CA8FBCA8-01A4-1943-9D59-FC0585EA79B5}" srcId="{377692ED-D152-AA4A-BC8D-F0127E4548FF}" destId="{EF7C7F0E-D464-A440-8B65-B735E757D8FA}" srcOrd="6" destOrd="0" parTransId="{D14344F4-70AF-EE41-B1A0-ED75EB567909}" sibTransId="{CC40E70F-2F81-0449-A06E-569CE9B05E9C}"/>
    <dgm:cxn modelId="{D8DE67B3-96C4-0E4E-9252-146D5DFE8D8A}" type="presOf" srcId="{EF7C7F0E-D464-A440-8B65-B735E757D8FA}" destId="{94292ADB-FF95-5047-A3EF-EDF070BC4B61}" srcOrd="0" destOrd="0" presId="urn:microsoft.com/office/officeart/2005/8/layout/process1"/>
    <dgm:cxn modelId="{8EABD9C3-5491-894A-A9C8-62D2EA61668F}" type="presOf" srcId="{5F70F66C-E6FA-154D-900C-9B89A0B13AC1}" destId="{84034CCE-AF0D-2C4B-B34D-9F297EBF4D18}" srcOrd="0" destOrd="0" presId="urn:microsoft.com/office/officeart/2005/8/layout/process1"/>
    <dgm:cxn modelId="{2D2B3ACA-6CA8-7848-A62D-A76253E3D0BC}" srcId="{377692ED-D152-AA4A-BC8D-F0127E4548FF}" destId="{51CC7B14-9CAA-5F4B-935F-483DB4645BE3}" srcOrd="1" destOrd="0" parTransId="{592AF3D1-7E92-794C-89BA-0934FD4BC76F}" sibTransId="{444C572F-F918-794F-A921-5D7F93DD87A6}"/>
    <dgm:cxn modelId="{D09697CD-99C4-704A-B227-A60361F79030}" type="presOf" srcId="{DB3CF1BF-8833-ED49-848E-9C4690264E49}" destId="{B1AA7C1F-9564-0541-8ABE-5EBD9FD835FE}" srcOrd="1" destOrd="0" presId="urn:microsoft.com/office/officeart/2005/8/layout/process1"/>
    <dgm:cxn modelId="{D638F5D1-B061-904C-A775-C0C01B69EA9D}" srcId="{377692ED-D152-AA4A-BC8D-F0127E4548FF}" destId="{B59C769B-F69B-9444-B078-07A849ABF151}" srcOrd="4" destOrd="0" parTransId="{B3B58DBC-4329-484B-9A83-5587117371EC}" sibTransId="{74D4E959-A694-7F47-B57B-1352D3B9E212}"/>
    <dgm:cxn modelId="{20B82ED3-50CA-474C-BA21-09CBF44DB6B2}" srcId="{377692ED-D152-AA4A-BC8D-F0127E4548FF}" destId="{5F70F66C-E6FA-154D-900C-9B89A0B13AC1}" srcOrd="0" destOrd="0" parTransId="{5FC04E24-510A-BE4B-9FB6-40DD67D64BE3}" sibTransId="{DB3CF1BF-8833-ED49-848E-9C4690264E49}"/>
    <dgm:cxn modelId="{01030DD4-E2A5-4D4D-8482-C1211781E87D}" type="presOf" srcId="{51CC7B14-9CAA-5F4B-935F-483DB4645BE3}" destId="{1EFCC456-728B-684C-94C9-A8156984A2D3}" srcOrd="0" destOrd="0" presId="urn:microsoft.com/office/officeart/2005/8/layout/process1"/>
    <dgm:cxn modelId="{1AEFB2D8-E5F6-3141-A9FE-5FE32E402D5A}" type="presOf" srcId="{08F3E0E2-4BEB-0A4B-9778-12571C435296}" destId="{B28C20F0-854F-834B-8388-A8F11D3BD9F9}" srcOrd="0" destOrd="0" presId="urn:microsoft.com/office/officeart/2005/8/layout/process1"/>
    <dgm:cxn modelId="{25BAF0DD-5DAA-3143-8BDD-6CB9713DE4A0}" srcId="{377692ED-D152-AA4A-BC8D-F0127E4548FF}" destId="{32E994E4-C693-E445-A8D8-6C32AEC4370F}" srcOrd="3" destOrd="0" parTransId="{8F7A7653-039F-204F-8EFC-4A794AED7D96}" sibTransId="{08F3E0E2-4BEB-0A4B-9778-12571C435296}"/>
    <dgm:cxn modelId="{A7482CDE-D116-4745-99B1-27660DA7C941}" srcId="{377692ED-D152-AA4A-BC8D-F0127E4548FF}" destId="{6EF2C7F0-C86C-ED47-96D0-EE7806F8F3A4}" srcOrd="5" destOrd="0" parTransId="{C5229F8A-B82A-AD47-91DF-B77D71B86194}" sibTransId="{A23E50C2-4088-AF4A-B8D7-83F002BC0F18}"/>
    <dgm:cxn modelId="{3FF26EE7-1B1A-A841-B4D7-826216448E5F}" type="presOf" srcId="{B59C769B-F69B-9444-B078-07A849ABF151}" destId="{22EB74E5-F6B1-D644-BE24-CCE86AD700D0}" srcOrd="0" destOrd="0" presId="urn:microsoft.com/office/officeart/2005/8/layout/process1"/>
    <dgm:cxn modelId="{CB67CEE7-458F-404E-8A57-915612CA1D4B}" type="presOf" srcId="{444C572F-F918-794F-A921-5D7F93DD87A6}" destId="{47E65549-C86B-7041-B1D5-886819BA0688}" srcOrd="1" destOrd="0" presId="urn:microsoft.com/office/officeart/2005/8/layout/process1"/>
    <dgm:cxn modelId="{8C7374F0-12E4-AF4D-BA9B-E4E6DFE2E59B}" type="presOf" srcId="{A23E50C2-4088-AF4A-B8D7-83F002BC0F18}" destId="{CAAFAEF4-CD09-E145-8C5C-65A57F2CDBAE}" srcOrd="1" destOrd="0" presId="urn:microsoft.com/office/officeart/2005/8/layout/process1"/>
    <dgm:cxn modelId="{40674447-E999-5B42-8489-7DF64DA51E92}" type="presParOf" srcId="{415C7E4A-DBAA-E242-954D-2DCA4F8BF9CE}" destId="{84034CCE-AF0D-2C4B-B34D-9F297EBF4D18}" srcOrd="0" destOrd="0" presId="urn:microsoft.com/office/officeart/2005/8/layout/process1"/>
    <dgm:cxn modelId="{245A525A-1126-1A42-9050-7B86722A36DD}" type="presParOf" srcId="{415C7E4A-DBAA-E242-954D-2DCA4F8BF9CE}" destId="{C9DA55D4-D856-9246-B7CF-C47A40E0F85F}" srcOrd="1" destOrd="0" presId="urn:microsoft.com/office/officeart/2005/8/layout/process1"/>
    <dgm:cxn modelId="{D9254B03-F600-654D-80C0-8FE4238A1DEE}" type="presParOf" srcId="{C9DA55D4-D856-9246-B7CF-C47A40E0F85F}" destId="{B1AA7C1F-9564-0541-8ABE-5EBD9FD835FE}" srcOrd="0" destOrd="0" presId="urn:microsoft.com/office/officeart/2005/8/layout/process1"/>
    <dgm:cxn modelId="{CFAFD243-623B-0A43-952B-2564906D70F8}" type="presParOf" srcId="{415C7E4A-DBAA-E242-954D-2DCA4F8BF9CE}" destId="{1EFCC456-728B-684C-94C9-A8156984A2D3}" srcOrd="2" destOrd="0" presId="urn:microsoft.com/office/officeart/2005/8/layout/process1"/>
    <dgm:cxn modelId="{4615CA41-57B3-3A45-9958-DFEF225B96EC}" type="presParOf" srcId="{415C7E4A-DBAA-E242-954D-2DCA4F8BF9CE}" destId="{DA29B707-6751-7848-A04F-F77D31FDC73A}" srcOrd="3" destOrd="0" presId="urn:microsoft.com/office/officeart/2005/8/layout/process1"/>
    <dgm:cxn modelId="{6ADF8144-4E2B-FA41-B673-D19FDED342B1}" type="presParOf" srcId="{DA29B707-6751-7848-A04F-F77D31FDC73A}" destId="{47E65549-C86B-7041-B1D5-886819BA0688}" srcOrd="0" destOrd="0" presId="urn:microsoft.com/office/officeart/2005/8/layout/process1"/>
    <dgm:cxn modelId="{D4359BFA-1967-6D48-845B-C6FACED761BF}" type="presParOf" srcId="{415C7E4A-DBAA-E242-954D-2DCA4F8BF9CE}" destId="{F9AF910E-E80E-564C-91DC-7A072671A1BB}" srcOrd="4" destOrd="0" presId="urn:microsoft.com/office/officeart/2005/8/layout/process1"/>
    <dgm:cxn modelId="{F66F8A2B-CC3C-574E-B156-D1FEA3AB392F}" type="presParOf" srcId="{415C7E4A-DBAA-E242-954D-2DCA4F8BF9CE}" destId="{6B481955-5D14-F744-B5F9-511CD6700A26}" srcOrd="5" destOrd="0" presId="urn:microsoft.com/office/officeart/2005/8/layout/process1"/>
    <dgm:cxn modelId="{AE903F6E-F7EB-8549-9153-50526684E2A4}" type="presParOf" srcId="{6B481955-5D14-F744-B5F9-511CD6700A26}" destId="{CC366778-DEAC-DA45-BBF7-B401FFC1850D}" srcOrd="0" destOrd="0" presId="urn:microsoft.com/office/officeart/2005/8/layout/process1"/>
    <dgm:cxn modelId="{B5C9EA81-BA51-6048-8659-0DF0FA3A5AEC}" type="presParOf" srcId="{415C7E4A-DBAA-E242-954D-2DCA4F8BF9CE}" destId="{4EA3231C-3F5E-E948-B81B-C764BF3FF5BB}" srcOrd="6" destOrd="0" presId="urn:microsoft.com/office/officeart/2005/8/layout/process1"/>
    <dgm:cxn modelId="{EA625882-7A88-FC45-B366-0ABF11F63F42}" type="presParOf" srcId="{415C7E4A-DBAA-E242-954D-2DCA4F8BF9CE}" destId="{B28C20F0-854F-834B-8388-A8F11D3BD9F9}" srcOrd="7" destOrd="0" presId="urn:microsoft.com/office/officeart/2005/8/layout/process1"/>
    <dgm:cxn modelId="{93500EF9-23D5-0748-8016-6D63FC9228CF}" type="presParOf" srcId="{B28C20F0-854F-834B-8388-A8F11D3BD9F9}" destId="{ED51E209-4329-5E46-A2A3-3BB4CE604A13}" srcOrd="0" destOrd="0" presId="urn:microsoft.com/office/officeart/2005/8/layout/process1"/>
    <dgm:cxn modelId="{11869283-E280-7E40-B036-77E8D5A02B89}" type="presParOf" srcId="{415C7E4A-DBAA-E242-954D-2DCA4F8BF9CE}" destId="{22EB74E5-F6B1-D644-BE24-CCE86AD700D0}" srcOrd="8" destOrd="0" presId="urn:microsoft.com/office/officeart/2005/8/layout/process1"/>
    <dgm:cxn modelId="{FC81960D-2E3E-5644-834F-DC3AD0A0BA93}" type="presParOf" srcId="{415C7E4A-DBAA-E242-954D-2DCA4F8BF9CE}" destId="{D75F77A0-B6BC-7841-B3C6-B5C62B54B327}" srcOrd="9" destOrd="0" presId="urn:microsoft.com/office/officeart/2005/8/layout/process1"/>
    <dgm:cxn modelId="{1B82200D-EBAE-274C-9E7A-61708A74FE28}" type="presParOf" srcId="{D75F77A0-B6BC-7841-B3C6-B5C62B54B327}" destId="{A920250B-8820-604F-A594-7E087100B6BC}" srcOrd="0" destOrd="0" presId="urn:microsoft.com/office/officeart/2005/8/layout/process1"/>
    <dgm:cxn modelId="{51CDB3C7-33C7-AD46-9424-32867F93129A}" type="presParOf" srcId="{415C7E4A-DBAA-E242-954D-2DCA4F8BF9CE}" destId="{5156AE7B-E006-C04A-A83D-273992F04600}" srcOrd="10" destOrd="0" presId="urn:microsoft.com/office/officeart/2005/8/layout/process1"/>
    <dgm:cxn modelId="{10AF2C7F-142C-8748-940F-E101FFCB9E4D}" type="presParOf" srcId="{415C7E4A-DBAA-E242-954D-2DCA4F8BF9CE}" destId="{E49CD541-5CDD-ED43-B0CB-A939C8F1D4B0}" srcOrd="11" destOrd="0" presId="urn:microsoft.com/office/officeart/2005/8/layout/process1"/>
    <dgm:cxn modelId="{79110913-4E9F-0847-8822-FDEC68F3F164}" type="presParOf" srcId="{E49CD541-5CDD-ED43-B0CB-A939C8F1D4B0}" destId="{CAAFAEF4-CD09-E145-8C5C-65A57F2CDBAE}" srcOrd="0" destOrd="0" presId="urn:microsoft.com/office/officeart/2005/8/layout/process1"/>
    <dgm:cxn modelId="{374A9777-4DC3-C040-92F0-5818E35D0FEA}" type="presParOf" srcId="{415C7E4A-DBAA-E242-954D-2DCA4F8BF9CE}" destId="{94292ADB-FF95-5047-A3EF-EDF070BC4B61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34CCE-AF0D-2C4B-B34D-9F297EBF4D18}">
      <dsp:nvSpPr>
        <dsp:cNvPr id="0" name=""/>
        <dsp:cNvSpPr/>
      </dsp:nvSpPr>
      <dsp:spPr>
        <a:xfrm>
          <a:off x="3232" y="281290"/>
          <a:ext cx="1224318" cy="73459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x’</a:t>
          </a:r>
          <a:endParaRPr lang="zh-CN" altLang="en-US" sz="1900" kern="1200" dirty="0"/>
        </a:p>
      </dsp:txBody>
      <dsp:txXfrm>
        <a:off x="24747" y="302805"/>
        <a:ext cx="1181288" cy="691561"/>
      </dsp:txXfrm>
    </dsp:sp>
    <dsp:sp modelId="{C9DA55D4-D856-9246-B7CF-C47A40E0F85F}">
      <dsp:nvSpPr>
        <dsp:cNvPr id="0" name=""/>
        <dsp:cNvSpPr/>
      </dsp:nvSpPr>
      <dsp:spPr>
        <a:xfrm>
          <a:off x="1349983" y="496770"/>
          <a:ext cx="259555" cy="303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349983" y="557496"/>
        <a:ext cx="181689" cy="182178"/>
      </dsp:txXfrm>
    </dsp:sp>
    <dsp:sp modelId="{1EFCC456-728B-684C-94C9-A8156984A2D3}">
      <dsp:nvSpPr>
        <dsp:cNvPr id="0" name=""/>
        <dsp:cNvSpPr/>
      </dsp:nvSpPr>
      <dsp:spPr>
        <a:xfrm>
          <a:off x="1717278" y="281290"/>
          <a:ext cx="1224318" cy="73459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183265"/>
            <a:satOff val="-7640"/>
            <a:lumOff val="151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nonzero elements</a:t>
          </a:r>
          <a:endParaRPr lang="zh-CN" altLang="en-US" sz="1900" kern="1200" dirty="0"/>
        </a:p>
      </dsp:txBody>
      <dsp:txXfrm>
        <a:off x="1738793" y="302805"/>
        <a:ext cx="1181288" cy="691561"/>
      </dsp:txXfrm>
    </dsp:sp>
    <dsp:sp modelId="{DA29B707-6751-7848-A04F-F77D31FDC73A}">
      <dsp:nvSpPr>
        <dsp:cNvPr id="0" name=""/>
        <dsp:cNvSpPr/>
      </dsp:nvSpPr>
      <dsp:spPr>
        <a:xfrm>
          <a:off x="3064029" y="496770"/>
          <a:ext cx="259555" cy="303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11893"/>
            <a:satOff val="-8754"/>
            <a:lumOff val="136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064029" y="557496"/>
        <a:ext cx="181689" cy="182178"/>
      </dsp:txXfrm>
    </dsp:sp>
    <dsp:sp modelId="{F9AF910E-E80E-564C-91DC-7A072671A1BB}">
      <dsp:nvSpPr>
        <dsp:cNvPr id="0" name=""/>
        <dsp:cNvSpPr/>
      </dsp:nvSpPr>
      <dsp:spPr>
        <a:xfrm>
          <a:off x="3431324" y="281290"/>
          <a:ext cx="1224318" cy="73459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66530"/>
            <a:satOff val="-15281"/>
            <a:lumOff val="302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z’</a:t>
          </a:r>
          <a:endParaRPr lang="zh-CN" altLang="en-US" sz="1900" kern="1200" dirty="0"/>
        </a:p>
      </dsp:txBody>
      <dsp:txXfrm>
        <a:off x="3452839" y="302805"/>
        <a:ext cx="1181288" cy="691561"/>
      </dsp:txXfrm>
    </dsp:sp>
    <dsp:sp modelId="{6B481955-5D14-F744-B5F9-511CD6700A26}">
      <dsp:nvSpPr>
        <dsp:cNvPr id="0" name=""/>
        <dsp:cNvSpPr/>
      </dsp:nvSpPr>
      <dsp:spPr>
        <a:xfrm>
          <a:off x="4778075" y="496770"/>
          <a:ext cx="259555" cy="303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423786"/>
            <a:satOff val="-17508"/>
            <a:lumOff val="273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4778075" y="557496"/>
        <a:ext cx="181689" cy="182178"/>
      </dsp:txXfrm>
    </dsp:sp>
    <dsp:sp modelId="{4EA3231C-3F5E-E948-B81B-C764BF3FF5BB}">
      <dsp:nvSpPr>
        <dsp:cNvPr id="0" name=""/>
        <dsp:cNvSpPr/>
      </dsp:nvSpPr>
      <dsp:spPr>
        <a:xfrm>
          <a:off x="5145370" y="281290"/>
          <a:ext cx="1224318" cy="73459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549795"/>
            <a:satOff val="-22921"/>
            <a:lumOff val="453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z</a:t>
          </a:r>
          <a:endParaRPr lang="zh-CN" altLang="en-US" sz="1900" kern="1200" dirty="0"/>
        </a:p>
      </dsp:txBody>
      <dsp:txXfrm>
        <a:off x="5166885" y="302805"/>
        <a:ext cx="1181288" cy="691561"/>
      </dsp:txXfrm>
    </dsp:sp>
    <dsp:sp modelId="{B28C20F0-854F-834B-8388-A8F11D3BD9F9}">
      <dsp:nvSpPr>
        <dsp:cNvPr id="0" name=""/>
        <dsp:cNvSpPr/>
      </dsp:nvSpPr>
      <dsp:spPr>
        <a:xfrm>
          <a:off x="6492121" y="496770"/>
          <a:ext cx="259555" cy="303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635679"/>
            <a:satOff val="-26262"/>
            <a:lumOff val="409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6492121" y="557496"/>
        <a:ext cx="181689" cy="182178"/>
      </dsp:txXfrm>
    </dsp:sp>
    <dsp:sp modelId="{22EB74E5-F6B1-D644-BE24-CCE86AD700D0}">
      <dsp:nvSpPr>
        <dsp:cNvPr id="0" name=""/>
        <dsp:cNvSpPr/>
      </dsp:nvSpPr>
      <dsp:spPr>
        <a:xfrm>
          <a:off x="6859416" y="281290"/>
          <a:ext cx="1224318" cy="73459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549795"/>
            <a:satOff val="-22921"/>
            <a:lumOff val="453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f(z)</a:t>
          </a:r>
          <a:endParaRPr lang="zh-CN" altLang="en-US" sz="1900" kern="1200" dirty="0"/>
        </a:p>
      </dsp:txBody>
      <dsp:txXfrm>
        <a:off x="6880931" y="302805"/>
        <a:ext cx="1181288" cy="691561"/>
      </dsp:txXfrm>
    </dsp:sp>
    <dsp:sp modelId="{D75F77A0-B6BC-7841-B3C6-B5C62B54B327}">
      <dsp:nvSpPr>
        <dsp:cNvPr id="0" name=""/>
        <dsp:cNvSpPr/>
      </dsp:nvSpPr>
      <dsp:spPr>
        <a:xfrm>
          <a:off x="8206167" y="496770"/>
          <a:ext cx="259555" cy="303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423786"/>
            <a:satOff val="-17508"/>
            <a:lumOff val="273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8206167" y="557496"/>
        <a:ext cx="181689" cy="182178"/>
      </dsp:txXfrm>
    </dsp:sp>
    <dsp:sp modelId="{5156AE7B-E006-C04A-A83D-273992F04600}">
      <dsp:nvSpPr>
        <dsp:cNvPr id="0" name=""/>
        <dsp:cNvSpPr/>
      </dsp:nvSpPr>
      <dsp:spPr>
        <a:xfrm>
          <a:off x="8573462" y="281290"/>
          <a:ext cx="1224318" cy="73459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66530"/>
            <a:satOff val="-15281"/>
            <a:lumOff val="302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Z</a:t>
          </a:r>
          <a:endParaRPr lang="zh-CN" altLang="en-US" sz="1900" kern="1200" dirty="0"/>
        </a:p>
      </dsp:txBody>
      <dsp:txXfrm>
        <a:off x="8594977" y="302805"/>
        <a:ext cx="1181288" cy="691561"/>
      </dsp:txXfrm>
    </dsp:sp>
    <dsp:sp modelId="{E49CD541-5CDD-ED43-B0CB-A939C8F1D4B0}">
      <dsp:nvSpPr>
        <dsp:cNvPr id="0" name=""/>
        <dsp:cNvSpPr/>
      </dsp:nvSpPr>
      <dsp:spPr>
        <a:xfrm>
          <a:off x="9920212" y="496770"/>
          <a:ext cx="259555" cy="303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211893"/>
            <a:satOff val="-8754"/>
            <a:lumOff val="136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9920212" y="557496"/>
        <a:ext cx="181689" cy="182178"/>
      </dsp:txXfrm>
    </dsp:sp>
    <dsp:sp modelId="{94292ADB-FF95-5047-A3EF-EDF070BC4B61}">
      <dsp:nvSpPr>
        <dsp:cNvPr id="0" name=""/>
        <dsp:cNvSpPr/>
      </dsp:nvSpPr>
      <dsp:spPr>
        <a:xfrm>
          <a:off x="10287508" y="281290"/>
          <a:ext cx="1224318" cy="734591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183265"/>
            <a:satOff val="-7640"/>
            <a:lumOff val="151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b="0" i="0" u="none" kern="1200"/>
            <a:t>ξ(</a:t>
          </a:r>
          <a:r>
            <a:rPr lang="en" sz="1900" b="0" i="0" u="none" kern="1200"/>
            <a:t>x)</a:t>
          </a:r>
          <a:endParaRPr lang="zh-CN" altLang="en-US" sz="1900" kern="1200" dirty="0"/>
        </a:p>
      </dsp:txBody>
      <dsp:txXfrm>
        <a:off x="10309023" y="302805"/>
        <a:ext cx="1181288" cy="691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7AF170-9D4A-48B6-8261-66CB466FDE6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2019/11/10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18BD126-2398-4DF0-A403-FB004BD0A038}" type="datetime1">
              <a:rPr lang="zh-CN" altLang="en-US" smtClean="0"/>
              <a:pPr/>
              <a:t>2019/11/10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9230CFA-805A-4FD3-B3A0-DAAA5993DA1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ER: Entity Resolution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458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For the task of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!!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content recommendation.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解释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Content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Recommendation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to choose articles from a set of them to show them to the users. </a:t>
            </a:r>
            <a:endParaRPr lang="en" altLang="zh-CN" sz="1200" b="0" i="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With the help of a explainer, a machine learning practitioner may wish to choose a less accurate model that does not place high importance in features related to “clickbait” articles (which may hurt user retention and engagement),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even if exploiting such features increases the accuracy of the model in cross validation.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联系</a:t>
            </a:r>
            <a:endParaRPr kumimoji="1" lang="en" altLang="zh-CN" sz="120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0351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Before designing a model explainer, we get four requirements.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First, it is an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essential criterion for </a:t>
            </a: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the explanation to be interpretable; to be interpretable means to give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understanding between the input variables and the response.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This connection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between the input variables and the response should be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easy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for humans to understand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. If a model uses thousands of features to get a prediction, even if all the weights used by the model can be inferred, it is impossible for a human to analyze these bunch of features one by one.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Sometimes the “input </a:t>
            </a:r>
            <a:r>
              <a:rPr kumimoji="1" lang="en" altLang="zh-CN" dirty="0">
                <a:latin typeface="Andale Mono" panose="020B0509000000000004" pitchFamily="49" charset="0"/>
              </a:rPr>
              <a:t>variables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” can be different from actual features used by the model. 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Also this explanation should depends on the target audience.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20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797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It is hard for an explanation to be global faithful, because it is not the model itself.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But it must at least be locally faithful. 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It must reveal how the model behaves in the vicinity of the instance being predicted. </a:t>
            </a: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And also, an explainer should be able to explain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any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model, known as model-agnostic. It has to treat the original model as a black box. </a:t>
            </a:r>
          </a:p>
          <a:p>
            <a:endParaRPr lang="en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Global perspective is important to ascertain trust in the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# We can select a few explanations for individual predictions to present to the user, such that they are representative of the model.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011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LIME is proposed to help us to understand why any classifier is making a prediction.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This paper also proposed the approach, SP-LIME, to explain the models by selecting representation instances.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LIME is short for local, interpretable, model-agnostic and explanations, as we have mentioned.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20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830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First, we need interpretable data representations. As I have mentioned, the real </a:t>
            </a:r>
            <a:r>
              <a:rPr kumimoji="1" lang="en" altLang="zh-CN" sz="1200" b="1" baseline="0" dirty="0">
                <a:latin typeface="等线" panose="02010600030101010101" pitchFamily="2" charset="-122"/>
                <a:ea typeface="等线" panose="02010600030101010101" pitchFamily="2" charset="-122"/>
              </a:rPr>
              <a:t>features</a:t>
            </a: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 used by the model may be hard for users to understand. On the contrary, the paper introduced the interpretable representations.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x: d-dimensional features;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x-prime: d-prime-dimensional 0-or-1 representations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20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80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For 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text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classification, a possible interpretable representation is a binary vector indicating the presence or absence of a word, even though the classifier may use more complex features such as word embeddings. 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For 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image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classification, the classifier may represent the image as a tensor with three color channels per pixel.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While an interpretable representation may be a binary vector indicating the “presence” or “absence” of a contiguous patch of similar pixels (or a super-pixel).</a:t>
            </a:r>
          </a:p>
          <a:p>
            <a:r>
              <a:rPr kumimoji="1" lang="zh-CN" altLang="en" sz="1200" b="0" i="0" kern="120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解释</a:t>
            </a:r>
            <a:r>
              <a:rPr kumimoji="1" lang="en-US" altLang="zh-CN" sz="1200" b="0" i="0" kern="120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super-pixel</a:t>
            </a:r>
            <a:endParaRPr kumimoji="1" lang="en" altLang="zh-CN" sz="120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5038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Let’s see how it works</a:t>
            </a:r>
          </a:p>
          <a:p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In classification, f(x) is the probabilities that x belongs to the classes.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We further use \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pi_x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(z) as a proximity measure between an instance z to x, so as to define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locality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around x. </a:t>
            </a:r>
          </a:p>
          <a:p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We define an explanation as a model g ∈ G, G is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explanation families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, is a set of potentially interpretable models, such as linear models, decision trees, or falling rule lists. 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domain of g is the absence/presence of the interpretable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# These models must be able to be presented to the user with visual or textual artifacts. </a:t>
            </a:r>
          </a:p>
          <a:p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endParaRPr kumimoji="1" lang="en" altLang="zh-CN" sz="1200" b="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272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sz="1200" b="0" baseline="0" dirty="0">
                <a:latin typeface="等线" panose="02010600030101010101" pitchFamily="2" charset="-122"/>
                <a:ea typeface="等线" panose="02010600030101010101" pitchFamily="2" charset="-122"/>
              </a:rPr>
              <a:t>And also, we need complexity measures to measure whether an explain is really interpretable.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higher it is, the lower interpretability it has. 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For a decision tree, the </a:t>
            </a:r>
            <a:r>
              <a:rPr lang="el-GR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Ω(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g) could be the depth of the tree; for linear models, </a:t>
            </a:r>
            <a:r>
              <a:rPr lang="el-GR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Ω(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g) may be the number of non-zero weights.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fidelity function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 is a measure of how unfaithful g is in approximating f in the locality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pi_x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. 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At the same time, </a:t>
            </a:r>
            <a:r>
              <a:rPr lang="el-GR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Ω(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g) should also be low enough to be interpretable by humans. 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finally explanation produced by LIME is obtained by (The function).</a:t>
            </a:r>
            <a:endParaRPr kumimoji="1" lang="en" altLang="zh-CN" sz="1200" b="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4539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Firstly, we need define the interpretable representation of x: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x_prime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. 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In order to learn the local behavior of f, we draw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some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samples, weighted by 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pi_x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. </a:t>
            </a:r>
          </a:p>
          <a:p>
            <a:r>
              <a:rPr kumimoji="1" lang="en" altLang="zh-CN" dirty="0">
                <a:latin typeface="Andale Mono" panose="020B0509000000000004" pitchFamily="49" charset="0"/>
              </a:rPr>
              <a:t>The perturbed sample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contains a fraction of the nonzero elements which around x’, which means dropping nonzero elements of x′ uniformly at random. </a:t>
            </a:r>
          </a:p>
          <a:p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Then the sample is recovered in the original representation to get z and f(z) which is used as a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label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for the explanation model. 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Given this dataset Z of perturbed samples with the associated labels, we optimize the above equation to get an explanation </a:t>
            </a:r>
            <a:r>
              <a:rPr lang="el-GR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ξ(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x). </a:t>
            </a:r>
            <a:endParaRPr kumimoji="1" lang="en" altLang="zh-CN" sz="1200" b="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0918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To help you understand the process of LIME, I prepared an example: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Two-Dimensional Binary Classification</a:t>
            </a:r>
            <a:r>
              <a:rPr kumimoji="1" lang="en" altLang="zh-CN" sz="1200" b="1" i="0" u="none" strike="noStrike" kern="1200" baseline="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This is a black-box model. A complex decision function f (unknown to LIME) is represented by the blue/pink background, which cannot be approximated well by a linear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bold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red cross is the instance being explained. </a:t>
            </a:r>
            <a:endParaRPr lang="en" altLang="zh-CN" sz="1200" b="1" i="0" u="none" strike="noStrike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71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Outline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972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LIME samples instances,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gets predictions using f,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and weighs them by the proximity to the instance being explained (represented here by size).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Finally, the dashed line is the learned explanation that is locally (but not globally) faithful.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This is a local, interpretable and </a:t>
            </a:r>
            <a:r>
              <a:rPr kumimoji="1" lang="en" altLang="zh-CN" sz="1200" baseline="0">
                <a:latin typeface="等线" panose="02010600030101010101" pitchFamily="2" charset="-122"/>
                <a:ea typeface="等线" panose="02010600030101010101" pitchFamily="2" charset="-122"/>
              </a:rPr>
              <a:t>model-agnostic explanation.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1" i="0" u="none" strike="noStrike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266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We found linear models are very suitable for our explanations here, so just let G be the class of linear models. We have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And also, using the locally weighted square loss to estimate </a:t>
                </a:r>
                <a:r>
                  <a:rPr lang="en" altLang="zh-CN" sz="1200" b="0" i="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how unfaithful g is in approximating f.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an exponential kernel defined on some distance function D with width </a:t>
                </a:r>
                <a:r>
                  <a:rPr lang="el-GR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σ</a:t>
                </a:r>
                <a:r>
                  <a:rPr lang="en-US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.</a:t>
                </a:r>
                <a:endParaRPr lang="en" altLang="zh-CN" sz="1200" b="0" i="0" u="none" strike="noStrike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For example, for text, D is cosine distance; for images, D is L2 distance</a:t>
                </a:r>
                <a:r>
                  <a:rPr lang="el-GR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. </a:t>
                </a:r>
                <a:endParaRPr lang="en-US" altLang="zh-CN" sz="1200" b="0" i="0" u="none" strike="noStrike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200" b="0" i="0" u="none" strike="noStrike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We found linear models are very suitable for our explanations here, so just let G be the class of linear models. We have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𝑔(𝑧^′ )=𝑤_𝑔⋅𝑧′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 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And also, using the locally weighted square loss to estimate </a:t>
                </a:r>
                <a:r>
                  <a:rPr lang="en" altLang="zh-CN" sz="1200" b="0" i="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how unfaithful g is in approximating f.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b="0" i="0">
                    <a:latin typeface="Cambria Math" panose="02040503050406030204" pitchFamily="18" charset="0"/>
                  </a:rPr>
                  <a:t>𝜋_𝑥</a:t>
                </a: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an exponential kernel defined on some distance function D with width </a:t>
                </a:r>
                <a:r>
                  <a:rPr lang="el-GR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σ</a:t>
                </a:r>
                <a:r>
                  <a:rPr lang="en-US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.</a:t>
                </a:r>
                <a:endParaRPr lang="en" altLang="zh-CN" sz="1200" b="0" i="0" u="none" strike="noStrike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For example, for text, D is cosine distance; for images, D is L2 distance</a:t>
                </a:r>
                <a:r>
                  <a:rPr lang="el-GR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. </a:t>
                </a:r>
                <a:endParaRPr lang="en-US" altLang="zh-CN" sz="1200" b="0" i="0" u="none" strike="noStrike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200" b="0" i="0" u="none" strike="noStrike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149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Other than loss function, we also need the complexity measures.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For text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classification, we use a bag of words to denote interpretable representation, and set a limit K on the number of words.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infinity if the number of non-zero values in </a:t>
                </a:r>
                <a:r>
                  <a:rPr lang="en" altLang="zh-CN" sz="1200" b="0" i="0" u="none" strike="noStrike" kern="1200" dirty="0" err="1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w_g</a:t>
                </a: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greater than K,</a:t>
                </a:r>
                <a:r>
                  <a:rPr lang="en" altLang="zh-CN" sz="1200" b="0" i="0" u="none" strike="noStrike" kern="1200" baseline="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otherwise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1.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200" b="0" i="0" u="none" strike="noStrike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We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use the same </a:t>
                </a:r>
                <a:r>
                  <a:rPr lang="el-GR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Ω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(g)</a:t>
                </a:r>
                <a:r>
                  <a:rPr lang="el-GR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for image classification.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While image explanations use “super-pixels” instead of words, such that the interpretable representation of an image is a binary vector where 1 indicates the original super-pixel and 0 indicates a grayed out super-pixel.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However, this Omega will make it hard at solving the explanation equation. So they firstly use Lasso to select K features and then then learn the weights using least squares. 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200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200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200" b="0" i="0" u="none" strike="noStrike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Other than loss function, we also need the complexity measures.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For text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classification, we use a bag of words to denote interpretable representation, and set a limit K on the number of words.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i="0">
                    <a:latin typeface="Cambria Math" panose="02040503050406030204" pitchFamily="18" charset="0"/>
                  </a:rPr>
                  <a:t>Ω(𝑔)</a:t>
                </a: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infinity if the number of non-zero values in </a:t>
                </a:r>
                <a:r>
                  <a:rPr lang="en" altLang="zh-CN" sz="1200" b="0" i="0" u="none" strike="noStrike" kern="1200" dirty="0" err="1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w_g</a:t>
                </a: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greater than K,</a:t>
                </a:r>
                <a:r>
                  <a:rPr lang="en" altLang="zh-CN" sz="1200" b="0" i="0" u="none" strike="noStrike" kern="1200" baseline="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otherwise </a:t>
                </a:r>
                <a:r>
                  <a:rPr kumimoji="1" lang="en-US" altLang="zh-CN" i="0">
                    <a:latin typeface="Cambria Math" panose="02040503050406030204" pitchFamily="18" charset="0"/>
                  </a:rPr>
                  <a:t>Ω(𝑔)</a:t>
                </a: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1.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We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use the same </a:t>
                </a:r>
                <a:r>
                  <a:rPr lang="el-GR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Ω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(g)</a:t>
                </a:r>
                <a:r>
                  <a:rPr lang="el-GR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for image classification.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While image explanations use “super-pixels” instead of words, such that the interpretable representation of an image is a binary vector where 1 indicates the original super-pixel and 0 indicates a grayed out super-pixel.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200" b="0" i="0" u="none" strike="noStrike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81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200" b="0" i="0" u="none" strike="noStrike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Other than loss function, we also need the complexity measures.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For text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classification, we use a bag of words to denote interpretable representation, and set a limit K on the number of words.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i="0">
                    <a:latin typeface="Cambria Math" panose="02040503050406030204" pitchFamily="18" charset="0"/>
                  </a:rPr>
                  <a:t>Ω(𝑔)</a:t>
                </a: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infinity if the number of non-zero values in </a:t>
                </a:r>
                <a:r>
                  <a:rPr lang="en" altLang="zh-CN" sz="1200" b="0" i="0" u="none" strike="noStrike" kern="1200" dirty="0" err="1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w_g</a:t>
                </a: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greater than K,</a:t>
                </a:r>
                <a:r>
                  <a:rPr lang="en" altLang="zh-CN" sz="1200" b="0" i="0" u="none" strike="noStrike" kern="1200" baseline="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otherwise </a:t>
                </a:r>
                <a:r>
                  <a:rPr kumimoji="1" lang="en-US" altLang="zh-CN" i="0">
                    <a:latin typeface="Cambria Math" panose="02040503050406030204" pitchFamily="18" charset="0"/>
                  </a:rPr>
                  <a:t>Ω(𝑔)</a:t>
                </a: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1.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b="0" i="0" u="none" strike="noStrike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We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use the same </a:t>
                </a:r>
                <a:r>
                  <a:rPr lang="el-GR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Ω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(g)</a:t>
                </a:r>
                <a:r>
                  <a:rPr lang="el-GR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for image classification.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While image explanations use “super-pixels” instead of words, such that the interpretable representation of an image is a binary vector where 1 indicates the original super-pixel and 0 indicates a grayed out super-pixel.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sz="1200" b="0" i="0" u="none" strike="noStrike" kern="1200" dirty="0">
                  <a:solidFill>
                    <a:schemeClr val="tx1"/>
                  </a:solidFill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9271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Speed.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Its complexity depends on time to compute f(x) and on the number of samples 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In practice, explaining random forests with 1000 trees on a laptop with N = 5000 takes under 3 seconds without any optimizations such as using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gpus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or parallelization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Explaining each prediction of the deep neural network for image classification takes around 10 minutes.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991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Of cause the model has some limitations.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first thing is that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Andale Mono" panose="020B0509000000000004" pitchFamily="49" charset="0"/>
                <a:ea typeface="Microsoft YaHei UI" panose="020B0503020204020204" pitchFamily="34" charset="-122"/>
                <a:cs typeface="+mn-cs"/>
              </a:rPr>
              <a:t>c</a:t>
            </a:r>
            <a:r>
              <a:rPr lang="en" altLang="zh-CN" dirty="0">
                <a:latin typeface="Andale Mono" panose="020B0509000000000004" pitchFamily="49" charset="0"/>
              </a:rPr>
              <a:t>ertain interpretable representations will not be powerful enough to explain certain behaviors.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latin typeface="Andale Mono" panose="020B0509000000000004" pitchFamily="49" charset="0"/>
              </a:rPr>
              <a:t>For example, a model that predicts sepia-toned images to be </a:t>
            </a:r>
            <a:r>
              <a:rPr lang="en" altLang="zh-CN" b="1" dirty="0">
                <a:latin typeface="Andale Mono" panose="020B0509000000000004" pitchFamily="49" charset="0"/>
              </a:rPr>
              <a:t>retro</a:t>
            </a:r>
            <a:r>
              <a:rPr lang="en" altLang="zh-CN" dirty="0">
                <a:latin typeface="Andale Mono" panose="020B0509000000000004" pitchFamily="49" charset="0"/>
              </a:rPr>
              <a:t> cannot be explained by presence or absence of super pixels.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>
              <a:latin typeface="Andale Mono" panose="020B05090000000000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504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latin typeface="Andale Mono" panose="020B0509000000000004" pitchFamily="49" charset="0"/>
              </a:rPr>
              <a:t>The explanation won’t be faithful if the underlying model is highly non-linear even in the locality of the prediction.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067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This paper explained the prediction of Google’s pre-trained Inception neural network on this image, an arbitrary image.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(b), (c), (d) show the super-pixel explanations for the top 3 predicted classes.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rest of the image has been grayed out.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For each classes, the information obtained by the neural network is natural for humans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Figure b explained why acoustic guitar was predicted to be electric: due to the fretboard.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This kind of explanation enhances trust in the classifier (even if the top predicted class is wrong), as it shows that it is not acting in an unreasonable manner.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>
              <a:latin typeface="Andale Mono" panose="020B05090000000000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18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latin typeface="Andale Mono" panose="020B0509000000000004" pitchFamily="49" charset="0"/>
              </a:rPr>
              <a:t>To give another example, two of our classmates and I are eating in a restaurant.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819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As I have mentioned, they try to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give a global understanding of the model by explaining a set of individual instances.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Some other methods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assist users in selecting instances themselves, and then examining the raw data and predictions.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This paper thought that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looking at raw data is not enough to understand predictions; so the pick step should take into account the explanations that accompany each prediction.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This objective for the model should be picking a diverse, representative, non-redundant set of explanations to show the user.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These instances/explanations should represent how the model behaves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globally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191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Why do we need explainers?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Take a doctor for an example, he can not trust a diagnosis just because a computer said so.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677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use the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budget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B to measure the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patience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that humans have.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B denotes the number of explanations they are willing to look at in order to understand a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Given a set of instances X, we define the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pick step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as the task of selecting B instances for the user to inspect.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We construct an </a:t>
            </a:r>
            <a:r>
              <a:rPr lang="en" altLang="zh-CN" b="1" dirty="0"/>
              <a:t>explanation matrix </a:t>
            </a:r>
            <a:r>
              <a:rPr lang="en" altLang="zh-CN" dirty="0"/>
              <a:t>w, which is n times d-prim,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where n is the number of instances and d-prime is the number of interpretable components for each instance.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 is to represents the </a:t>
            </a:r>
            <a:r>
              <a:rPr lang="en" altLang="zh-CN" b="1" dirty="0"/>
              <a:t>local</a:t>
            </a:r>
            <a:r>
              <a:rPr lang="en" altLang="zh-CN" dirty="0"/>
              <a:t> importance of the interpretable components.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Here is an example of w.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Rows represent instances (i.e. documents) and columns represent features (i.e. words).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669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I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_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j is used to denote the global importance of the component-j (feature-j)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In this </a:t>
                </a:r>
                <a:r>
                  <a:rPr lang="en" altLang="zh-CN" b="1" dirty="0"/>
                  <a:t>example</a:t>
                </a:r>
                <a:r>
                  <a:rPr lang="en" altLang="zh-CN" dirty="0"/>
                  <a:t>, I_2 is the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importance of feature f2, which is described in the blue dotted box.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And since feature 2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is used to explain more instances than the others, I_2 should be higher than other I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s. 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# This example is for text. For images,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I must measure something that is comparable across the super-pixels in different images, such as color histograms or other features of super-pixels; they leave further exploration of these ideas for future work. 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I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_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j is used to denote the global importance of the component-j (feature-j)</a:t>
                </a:r>
                <a:r>
                  <a:rPr lang="en-US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In this example, I_2 is the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importance of feature f2, which is described in the blue dotted box.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And since feature 2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is used to explain more instances than the others, I_2 should be higher than other I</a:t>
                </a:r>
                <a:r>
                  <a:rPr kumimoji="1" lang="en-US" altLang="zh-CN" i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′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s. 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# This example is for text. For images,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I must measure something that is comparable across the super-pixels in different images, such as color histograms or other features of super-pixels; they leave further exploration of these ideas for future work. 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564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Here it comes another question: how can we select the </a:t>
            </a:r>
            <a:r>
              <a:rPr lang="en" altLang="zh-CN" b="1" dirty="0"/>
              <a:t>set of instances</a:t>
            </a:r>
            <a:r>
              <a:rPr lang="en" altLang="zh-CN" dirty="0"/>
              <a:t>, which are representative and non-redundant.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We define another measurement - coverage </a:t>
            </a:r>
            <a:r>
              <a:rPr lang="en" altLang="zh-CN" b="1" dirty="0"/>
              <a:t>c</a:t>
            </a:r>
            <a:r>
              <a:rPr lang="en" altLang="zh-CN" dirty="0"/>
              <a:t>. It traverse all the d-prime features to see whether there is an instance whose weight </a:t>
            </a:r>
            <a:r>
              <a:rPr lang="en-US" altLang="zh-CN" dirty="0"/>
              <a:t>of the feature </a:t>
            </a:r>
            <a:r>
              <a:rPr lang="en" altLang="zh-CN" dirty="0"/>
              <a:t>is not </a:t>
            </a:r>
            <a:r>
              <a:rPr lang="en" altLang="zh-CN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zero.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1" kern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PICK is to get the subset of instances to maximize the coverage 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1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Essentially</a:t>
            </a:r>
            <a:r>
              <a:rPr lang="en" altLang="zh-CN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, we hope our instances cover as more interpretable components as possible.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However, this problem is NP-hard.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While the property of Submodularity</a:t>
            </a:r>
            <a:r>
              <a:rPr lang="zh-CN" altLang="en-US" dirty="0"/>
              <a:t> </a:t>
            </a:r>
            <a:r>
              <a:rPr lang="en-US" altLang="zh-CN" dirty="0"/>
              <a:t>could help us solve the problem. 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96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For our question, coverage id a submodular function; its input is a set of instances, and its output is a value.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And also, its definition. </a:t>
            </a:r>
            <a:r>
              <a:rPr lang="en" altLang="zh-CN" b="1" dirty="0"/>
              <a:t>intersect</a:t>
            </a:r>
            <a:r>
              <a:rPr lang="zh-CN" altLang="en-US" b="1" dirty="0"/>
              <a:t> </a:t>
            </a:r>
            <a:r>
              <a:rPr lang="en-US" altLang="zh-CN" b="1" dirty="0"/>
              <a:t>union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0" dirty="0"/>
              <a:t>For the same place, we try to add a sensor.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0" dirty="0"/>
              <a:t>the performance of adding a </a:t>
            </a:r>
            <a:r>
              <a:rPr lang="en" altLang="zh-CN" dirty="0"/>
              <a:t>sensor</a:t>
            </a:r>
            <a:r>
              <a:rPr lang="en" altLang="zh-CN" b="0" dirty="0"/>
              <a:t> when the previous total coverage is relatively small is better than it is large.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12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With the property of </a:t>
            </a:r>
            <a:r>
              <a:rPr lang="en-US" altLang="zh-CN" dirty="0" err="1"/>
              <a:t>submodularity</a:t>
            </a:r>
            <a:r>
              <a:rPr lang="en-US" altLang="zh-CN" dirty="0"/>
              <a:t>, we could get only </a:t>
            </a:r>
            <a:r>
              <a:rPr kumimoji="1" lang="en" altLang="zh-CN" u="sng" dirty="0">
                <a:latin typeface="Andale Mono" panose="020B0509000000000004" pitchFamily="49" charset="0"/>
              </a:rPr>
              <a:t>1-1/e</a:t>
            </a:r>
            <a:r>
              <a:rPr kumimoji="1" lang="en" altLang="zh-CN" u="none" dirty="0">
                <a:latin typeface="Andale Mono" panose="020B0509000000000004" pitchFamily="49" charset="0"/>
              </a:rPr>
              <a:t> to the optimal by greedy algorithm. </a:t>
            </a: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11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We can see the SP-LIME algorithm.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846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="0" dirty="0"/>
              <a:t>Although the model is very complex and the input space dimension is very high, the locality of the high-dimensional space is flat. </a:t>
            </a:r>
          </a:p>
          <a:p>
            <a:r>
              <a:rPr kumimoji="1" lang="en-US" altLang="zh-CN" b="0" dirty="0"/>
              <a:t>The local flatness guarantees a good training of LIME. </a:t>
            </a:r>
          </a:p>
          <a:p>
            <a:endParaRPr kumimoji="1" lang="en-US" altLang="zh-CN" b="0" dirty="0"/>
          </a:p>
          <a:p>
            <a:r>
              <a:rPr kumimoji="1" lang="en-US" altLang="zh-CN" b="0" dirty="0"/>
              <a:t>The linear model is a white box model, w determines the contribution of x to f(x). </a:t>
            </a:r>
          </a:p>
          <a:p>
            <a:r>
              <a:rPr kumimoji="1" lang="en-US" altLang="zh-CN" b="0" dirty="0"/>
              <a:t>A linear model can be used to approximate the behavior of the black box model near a particular input x_0. </a:t>
            </a:r>
          </a:p>
          <a:p>
            <a:r>
              <a:rPr kumimoji="1" lang="en-US" altLang="zh-CN" b="0" dirty="0"/>
              <a:t>This is the idea of LIME.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88071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Our topic today is the Entity Resolution Explanation.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Let</a:t>
            </a:r>
            <a:r>
              <a:rPr lang="en-US" altLang="zh-CN" dirty="0"/>
              <a:t>’</a:t>
            </a:r>
            <a:r>
              <a:rPr lang="en" altLang="zh-CN" dirty="0"/>
              <a:t>s take a look at the specific application of the explainer</a:t>
            </a:r>
            <a:r>
              <a:rPr lang="zh-CN" altLang="en-US" dirty="0"/>
              <a:t> </a:t>
            </a:r>
            <a:r>
              <a:rPr lang="en" altLang="zh-CN" dirty="0"/>
              <a:t>in Entity Resolution.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This paper tried to use LIME to understand the matching predictions of deep learning ER solutions.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They proposed a methods, Mojito, to produce i</a:t>
            </a:r>
            <a:r>
              <a:rPr kumimoji="1" lang="en" altLang="zh-CN" dirty="0">
                <a:latin typeface="Andale Mono" panose="020B0509000000000004" pitchFamily="49" charset="0"/>
              </a:rPr>
              <a:t>nterpretable explanations of DL models applied to ER.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3054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245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To explain an ER prediction, we need the information about the relationship between components of the record (e.g., attribute values, or words in text) and the model’s predictions. 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560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also need to know if we can trust a model before using its predictions.</a:t>
            </a:r>
          </a:p>
          <a:p>
            <a:r>
              <a:rPr kumimoji="1" lang="en-US" altLang="zh-CN" dirty="0"/>
              <a:t>Let’s say we have a machine learning system that can detect wolfs. We can look at accuracy at some of the detections. They may look good. But is that enough for us to trust a machine learning system?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34433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Andale Mono" panose="020B0509000000000004" pitchFamily="49" charset="0"/>
              </a:rPr>
              <a:t>Mojito first build a representative text sequence, T-u-v.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667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337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Andale Mono" panose="020B0509000000000004" pitchFamily="49" charset="0"/>
              </a:rPr>
              <a:t>Example</a:t>
            </a:r>
            <a:r>
              <a:rPr kumimoji="1" lang="zh-CN" altLang="en-US" dirty="0">
                <a:latin typeface="Andale Mono" panose="020B0509000000000004" pitchFamily="49" charset="0"/>
              </a:rPr>
              <a:t> </a:t>
            </a:r>
            <a:r>
              <a:rPr kumimoji="1" lang="en-US" altLang="zh-CN" dirty="0">
                <a:latin typeface="Andale Mono" panose="020B0509000000000004" pitchFamily="49" charset="0"/>
              </a:rPr>
              <a:t>of LIME_COPY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>
              <a:latin typeface="Andale Mono" panose="020B050900000000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Andale Mono" panose="020B0509000000000004" pitchFamily="49" charset="0"/>
              </a:rPr>
              <a:t>Essentially, their approach computes the weights of each attribute and then we can find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relevance of each attribute in the classification process</a:t>
            </a:r>
            <a:r>
              <a:rPr kumimoji="1" lang="en" altLang="zh-CN" dirty="0">
                <a:latin typeface="Andale Mono" panose="020B0509000000000004" pitchFamily="49" charset="0"/>
              </a:rPr>
              <a:t>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990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Andale Mono" panose="020B0509000000000004" pitchFamily="49" charset="0"/>
              </a:rPr>
              <a:t>They use three datasets to show the advantages and limitations of their approaches.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>
              <a:latin typeface="Andale Mono" panose="020B050900000000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For iTunes-amazon dataset, the two methods both heavily rely on the time attribute, for both the match and noMatch class.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>
              <a:latin typeface="Andale Mono" panose="020B050900000000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Andale Mono" panose="020B0509000000000004" pitchFamily="49" charset="0"/>
              </a:rPr>
              <a:t>Some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attributes that seem more important for humans, such as name of songs, albums and authors, seem to have little or no relevance.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>
              <a:latin typeface="Andale Mono" panose="020B050900000000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Andale Mono" panose="020B0509000000000004" pitchFamily="49" charset="0"/>
              </a:rPr>
              <a:t>To some extent, we could just change the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time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on two songs to flip their prediction, which is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sensitive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to the test data.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3734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Andale Mono" panose="020B0509000000000004" pitchFamily="49" charset="0"/>
              </a:rPr>
              <a:t>For beers dataset, we can see that the top three word tokens for beer name attribute are Ale, Red and Imperial.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Most noMatch pairs in the training set are about imperial red ales.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So we could change its prediction by simply appending the sequence “Imperial Red Ale” to any of the two beer names.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Maybe as the beers training set is small, the complex model is more sensitive to bias.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Here we might answer the question left by the last presentation.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176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We can see that these deep learning algorithms are also </a:t>
            </a:r>
            <a:r>
              <a:rPr kumimoji="1" lang="en-US" altLang="zh-CN" b="1" dirty="0"/>
              <a:t>sensitive</a:t>
            </a:r>
            <a:r>
              <a:rPr kumimoji="1" lang="en-US" altLang="zh-CN" dirty="0"/>
              <a:t> to both training data and test data.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Back to a basic question, why don't we trust models, especially neural networks? </a:t>
            </a:r>
          </a:p>
          <a:p>
            <a:r>
              <a:rPr kumimoji="1" lang="en-US" altLang="zh-CN" dirty="0"/>
              <a:t>It is hard to explain. </a:t>
            </a:r>
          </a:p>
          <a:p>
            <a:r>
              <a:rPr kumimoji="1" lang="en-US" altLang="zh-CN" dirty="0"/>
              <a:t>Also sensitivity is a very important factor.</a:t>
            </a:r>
          </a:p>
          <a:p>
            <a:r>
              <a:rPr kumimoji="1" lang="en-US" altLang="zh-CN" dirty="0"/>
              <a:t>Next I will introduce the research on the robustness of classifiers and explainers.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1938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+mn-ea"/>
                <a:ea typeface="+mn-ea"/>
              </a:rPr>
              <a:t>For now, we consider an extreme situation that will help us think about the </a:t>
            </a:r>
            <a:r>
              <a:rPr kumimoji="1" lang="en" altLang="zh-CN" b="1" dirty="0">
                <a:latin typeface="+mn-ea"/>
                <a:ea typeface="+mn-ea"/>
              </a:rPr>
              <a:t>Robustness</a:t>
            </a:r>
            <a:r>
              <a:rPr kumimoji="1" lang="en" altLang="zh-CN" dirty="0">
                <a:latin typeface="+mn-ea"/>
                <a:ea typeface="+mn-ea"/>
              </a:rPr>
              <a:t> of models.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+mn-ea"/>
                <a:ea typeface="+mn-ea"/>
              </a:rPr>
              <a:t>It’s </a:t>
            </a:r>
            <a:r>
              <a:rPr kumimoji="1" lang="en" altLang="zh-CN" b="0" dirty="0">
                <a:latin typeface="Andale Mono" panose="020B0509000000000004" pitchFamily="49" charset="0"/>
              </a:rPr>
              <a:t>Adversarial Perturbation</a:t>
            </a:r>
            <a:r>
              <a:rPr kumimoji="1" lang="en" altLang="zh-CN" b="0" dirty="0">
                <a:latin typeface="+mn-ea"/>
                <a:ea typeface="+mn-ea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b="0" dirty="0">
                <a:latin typeface="+mn-ea"/>
                <a:ea typeface="+mn-ea"/>
              </a:rPr>
              <a:t>This paper thought that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very small and often imperceptible perturbations of the data samples are sufficient to fool state-of-the-art classifiers and result in incorrect classification.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b="0" dirty="0">
              <a:latin typeface="Andale Mono" panose="020B05090000000000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476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+mn-ea"/>
                <a:ea typeface="+mn-ea"/>
              </a:rPr>
              <a:t>Here is an example,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original image x that is classified as </a:t>
            </a:r>
            <a:r>
              <a:rPr kumimoji="1" lang="en" altLang="zh-CN" sz="1200" b="0" kern="1200" dirty="0">
                <a:solidFill>
                  <a:schemeClr val="tx1"/>
                </a:solidFill>
                <a:effectLst/>
                <a:latin typeface="Andale Mono" panose="020B0509000000000004" pitchFamily="49" charset="0"/>
                <a:ea typeface="Microsoft YaHei UI" panose="020B0503020204020204" pitchFamily="34" charset="-122"/>
                <a:cs typeface="+mn-cs"/>
              </a:rPr>
              <a:t>whale. Modified by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corresponding perturbation r, the image x + r is classified as turtle.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3551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Inspired by r, we define the robustness of a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" altLang="zh-CN" dirty="0"/>
                  <a:t>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en" altLang="zh-CN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the robustness of k at point x 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dirty="0"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ea typeface="Cambria Math" panose="02040503050406030204" pitchFamily="18" charset="0"/>
                  </a:rPr>
                  <a:t>And the robustness of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kumimoji="1" lang="en-US" altLang="zh-CN" dirty="0"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" altLang="zh-CN" dirty="0"/>
                  <a:t>, which is the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expectation</a:t>
                </a:r>
                <a:r>
                  <a:rPr lang="en" altLang="zh-CN" sz="1200" kern="1200" baseline="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of normalized robustness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over the distribution of data. 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Inspired by r, we define the robustness of a classifier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𝑘 ̂</a:t>
                </a:r>
                <a:r>
                  <a:rPr lang="en" altLang="zh-CN" dirty="0"/>
                  <a:t> as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Δ(𝑥;</a:t>
                </a:r>
                <a:r>
                  <a:rPr kumimoji="1" lang="en-US" altLang="zh-CN" i="0">
                    <a:latin typeface="Cambria Math" panose="02040503050406030204" pitchFamily="18" charset="0"/>
                  </a:rPr>
                  <a:t>𝑘 ̂ )</a:t>
                </a:r>
                <a:r>
                  <a:rPr lang="en" altLang="zh-CN" dirty="0"/>
                  <a:t>.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Δ(𝑥;</a:t>
                </a:r>
                <a:r>
                  <a:rPr kumimoji="1" lang="en-US" altLang="zh-CN" i="0">
                    <a:latin typeface="Cambria Math" panose="02040503050406030204" pitchFamily="18" charset="0"/>
                  </a:rPr>
                  <a:t>𝑘 ̂ )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is the robustness of k at point x 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>
                    <a:ea typeface="Cambria Math" panose="02040503050406030204" pitchFamily="18" charset="0"/>
                  </a:rPr>
                  <a:t>And the robustness of classifier </a:t>
                </a:r>
                <a:r>
                  <a:rPr kumimoji="1" lang="en-US" altLang="zh-CN" b="0" i="0">
                    <a:latin typeface="Cambria Math" panose="02040503050406030204" pitchFamily="18" charset="0"/>
                  </a:rPr>
                  <a:t>𝑘 ̂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is </a:t>
                </a:r>
                <a:r>
                  <a:rPr kumimoji="1"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𝜌</a:t>
                </a:r>
                <a:r>
                  <a:rPr lang="en" altLang="zh-CN" dirty="0"/>
                  <a:t>, which is the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expectation</a:t>
                </a:r>
                <a:r>
                  <a:rPr lang="en" altLang="zh-CN" sz="1200" kern="1200" baseline="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of normalized robustness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 over the distribution of data. </a:t>
                </a: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223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existence of such examples is seemingly in contradiction with the generalization ability of the learning algorithms.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they are not robust at all to small adversarial perturbations and tend to misclassify minimally perturbed data that looks visually similar to clean samples.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Though adversarial attacks are specific to the classifier, it seems that the adversarial perturbations are generalizable across different models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b="0" dirty="0">
              <a:latin typeface="Andale Mono" panose="020B05090000000000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771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 an example. </a:t>
            </a:r>
          </a:p>
          <a:p>
            <a:r>
              <a:rPr kumimoji="1" lang="en" altLang="zh-CN" dirty="0"/>
              <a:t>A classifier identifies the huskies as wolves. </a:t>
            </a:r>
          </a:p>
          <a:p>
            <a:r>
              <a:rPr kumimoji="1" lang="en" altLang="zh-CN" dirty="0"/>
              <a:t>Our direct explanation may be that the classifier has misjudged. </a:t>
            </a:r>
          </a:p>
          <a:p>
            <a:r>
              <a:rPr kumimoji="1" lang="en" altLang="zh-CN" dirty="0"/>
              <a:t>After all, the model itself is unlikely to be 100% correct.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38332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b="0" dirty="0">
                <a:latin typeface="Andale Mono" panose="020B0509000000000004" pitchFamily="49" charset="0"/>
              </a:rPr>
              <a:t>In this presentation, I will only skim through the DeepFool for binary classifiers. If you are interested in fooling the multi-class classifiers, please refer to the papers.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b="0" dirty="0">
                <a:latin typeface="Andale Mono" panose="020B0509000000000004" pitchFamily="49" charset="0"/>
              </a:rPr>
              <a:t>As shown in the figure, the binary classification problems are assumed that the segmentation plane is a hyper-plane, and the two sides of the plane correspond to different classification results.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b="0" dirty="0">
              <a:latin typeface="Andale Mono" panose="020B050900000000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b="0" dirty="0">
                <a:latin typeface="Andale Mono" panose="020B0509000000000004" pitchFamily="49" charset="0"/>
              </a:rPr>
              <a:t>If you want to change the </a:t>
            </a:r>
            <a:r>
              <a:rPr kumimoji="1" lang="en" altLang="zh-CN" b="0" dirty="0" err="1">
                <a:latin typeface="Andale Mono" panose="020B0509000000000004" pitchFamily="49" charset="0"/>
              </a:rPr>
              <a:t>prediciton</a:t>
            </a:r>
            <a:r>
              <a:rPr kumimoji="1" lang="en" altLang="zh-CN" b="0" dirty="0">
                <a:latin typeface="Andale Mono" panose="020B0509000000000004" pitchFamily="49" charset="0"/>
              </a:rPr>
              <a:t>, you must cross the split plane. Obviously the shortest way is the vertical movement.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b="0" dirty="0">
                <a:latin typeface="Andale Mono" panose="020B0509000000000004" pitchFamily="49" charset="0"/>
              </a:rPr>
              <a:t>The distance is the robustness of x_0.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b="0" dirty="0">
                <a:latin typeface="Andale Mono" panose="020B0509000000000004" pitchFamily="49" charset="0"/>
              </a:rPr>
              <a:t>r is the minimal perturbation.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4488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b="0" dirty="0">
                <a:latin typeface="Andale Mono" panose="020B0509000000000004" pitchFamily="49" charset="0"/>
              </a:rPr>
              <a:t>For an </a:t>
            </a:r>
            <a:r>
              <a:rPr kumimoji="1" lang="en" altLang="zh-CN" b="1" dirty="0">
                <a:latin typeface="Andale Mono" panose="020B0509000000000004" pitchFamily="49" charset="0"/>
              </a:rPr>
              <a:t>irregular</a:t>
            </a:r>
            <a:r>
              <a:rPr kumimoji="1" lang="en" altLang="zh-CN" b="0" dirty="0">
                <a:latin typeface="Andale Mono" panose="020B0509000000000004" pitchFamily="49" charset="0"/>
              </a:rPr>
              <a:t> hyperplane, we use iteration 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b="0" dirty="0">
              <a:latin typeface="Andale Mono" panose="020B050900000000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b="0" dirty="0">
                <a:latin typeface="Andale Mono" panose="020B0509000000000004" pitchFamily="49" charset="0"/>
              </a:rPr>
              <a:t>At each iteration, the gradient is calculated such that the point is approaching the hyper-plane with a small moving distance.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b="0" dirty="0">
              <a:latin typeface="Andale Mono" panose="020B050900000000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b="0" dirty="0">
                <a:latin typeface="Andale Mono" panose="020B0509000000000004" pitchFamily="49" charset="0"/>
              </a:rPr>
              <a:t>While the multi-classification problem is similar to the binary problem, we just need to consider which direction is the shortest way when moving to different classification labels at each iteration.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b="0" dirty="0">
              <a:latin typeface="Andale Mono" panose="020B05090000000000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5842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+mn-ea"/>
                <a:ea typeface="+mn-ea"/>
              </a:rPr>
              <a:t>The study of </a:t>
            </a:r>
            <a:r>
              <a:rPr kumimoji="1" lang="en" altLang="zh-CN" b="0" dirty="0">
                <a:latin typeface="Andale Mono" panose="020B0509000000000004" pitchFamily="49" charset="0"/>
              </a:rPr>
              <a:t>Adversarial Perturbation</a:t>
            </a:r>
            <a:r>
              <a:rPr kumimoji="1" lang="en" altLang="zh-CN" b="0" dirty="0">
                <a:latin typeface="+mn-ea"/>
                <a:ea typeface="+mn-ea"/>
              </a:rPr>
              <a:t> could also help us understand what features are used by a classifier.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b="0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b="0" dirty="0">
                <a:latin typeface="Andale Mono" panose="020B0509000000000004" pitchFamily="49" charset="0"/>
              </a:rPr>
              <a:t>Also,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augmenting training data with adversarial examples significantly increases the robustness to adversarial perturbations.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200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Also, it can be seen that fine-tuning with DeepFool can improve the accuracy of the networks.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" altLang="zh-CN" sz="120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</a:br>
            <a:r>
              <a:rPr lang="en" altLang="zh-CN" sz="120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# While, large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transformations of the original samples may have a counter-productive effect on generalization.  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369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Besides DeepFool, we can even make universal adversarial perturbations.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How can we add the same perturbation to different images can cause the image to be misclassified by the classifier, regardless of the picture?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It seems impossible. But it does exist.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The paper shows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the existence of such imperceptible </a:t>
                </a:r>
                <a:r>
                  <a:rPr lang="en" altLang="zh-CN" sz="1200" i="1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universal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perturbation vectors that lead to misclassify natural images with high probability.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How can we find the universal perturbation? It should be small and works for most images from the data distribution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.</a:t>
                </a:r>
                <a:endParaRPr lang="en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Besides DeepFool, we can even make universal adversarial perturbations.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How can we add the same perturbation to different images can cause the image to be misclassified by the classifier, regardless of the picture?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It seems impossible. But it does exist.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The paper shows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the existence of such imperceptible </a:t>
                </a:r>
                <a:r>
                  <a:rPr lang="en" altLang="zh-CN" sz="1200" i="1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universal 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perturbation vectors that lead to misclassify natural images with high probability.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How can we find the universal perturbation? It should be small and works for most images from the data distribution </a:t>
                </a:r>
                <a:r>
                  <a:rPr kumimoji="1"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" altLang="zh-CN" sz="1200" kern="1200" dirty="0">
                    <a:solidFill>
                      <a:schemeClr val="tx1"/>
                    </a:solidFill>
                    <a:effectLst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rPr>
                  <a:t>.</a:t>
                </a:r>
                <a:endParaRPr lang="en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5438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So the idea of the algorithm is: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For each iteration, if the current v is not enough to disturb x, then we will look for a </a:t>
                </a:r>
                <a:r>
                  <a:rPr lang="el-GR" altLang="zh-CN" dirty="0"/>
                  <a:t>Δ</a:t>
                </a:r>
                <a:r>
                  <a:rPr lang="en" altLang="zh-CN" dirty="0"/>
                  <a:t>v and then update the perturbation.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# In order to make v small enough, the author projects (v+</a:t>
                </a:r>
                <a:r>
                  <a:rPr lang="el-GR" altLang="zh-CN" dirty="0"/>
                  <a:t>Δ</a:t>
                </a:r>
                <a:r>
                  <a:rPr lang="en" altLang="zh-CN" dirty="0"/>
                  <a:t>v) onto a ball with a radius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" altLang="zh-CN" dirty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Essentially, it is to try to approach the desired v as close as possible.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So the idea of the algorithm is: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For each iteration, if the current v is not enough to disturb x, then we will look for a </a:t>
                </a:r>
                <a:r>
                  <a:rPr lang="el-GR" altLang="zh-CN" dirty="0"/>
                  <a:t>Δ</a:t>
                </a:r>
                <a:r>
                  <a:rPr lang="en" altLang="zh-CN" dirty="0"/>
                  <a:t>v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In order to make v small enough, the author projects (v+</a:t>
                </a:r>
                <a:r>
                  <a:rPr lang="el-GR" altLang="zh-CN" dirty="0"/>
                  <a:t>Δ</a:t>
                </a:r>
                <a:r>
                  <a:rPr lang="en" altLang="zh-CN" dirty="0"/>
                  <a:t>v) onto a ball with a radius of </a:t>
                </a:r>
                <a:r>
                  <a:rPr kumimoji="1"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ξ</a:t>
                </a:r>
                <a:r>
                  <a:rPr lang="en" altLang="zh-CN" dirty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" altLang="zh-CN" dirty="0"/>
                  <a:t>Essentially, it is to try to approach the desired v as close as possible.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89681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4138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This result shows that the universal perturbations generalize well across data points </a:t>
            </a:r>
            <a:r>
              <a:rPr lang="en" altLang="zh-CN" sz="120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and</a:t>
            </a:r>
            <a:r>
              <a:rPr lang="en" altLang="zh-CN" sz="1200" i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very different architectures.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Also, the fine-tuning the network leads to a mild improvement in the robustness.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0477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It can also be used to measure the sensitivity of models.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graph shows the fooling rate on the validation set with respect to the l2 norm of the perturbation of different.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proposed universal perturbation quickly reaches very high fooling rates, even with a small norm.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8013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For random perturbation, required norm should be …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r is the distance between this point x and the decision boundary. 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For universal adversarial perturbations, it is much better than random perturbation, </a:t>
            </a:r>
          </a:p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which suggests that the universal perturbation exploits some </a:t>
            </a:r>
            <a:r>
              <a:rPr lang="en" altLang="zh-CN" sz="1200" b="1" i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geometric correlations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between different parts of the decision boundary of the classifier. 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899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But if we look at the second picture, we will find out what</a:t>
            </a:r>
            <a:r>
              <a:rPr kumimoji="1" lang="zh-CN" altLang="en-US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is</a:t>
            </a:r>
            <a:r>
              <a:rPr kumimoji="1" lang="zh-CN" altLang="en-US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en-US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happening when</a:t>
            </a: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 this sample is recognized as a wolf: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"The model didn't even look at the Huskie's face. It just classified the picture into a wolf by the background - </a:t>
            </a:r>
            <a:r>
              <a:rPr kumimoji="1" lang="en-US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the</a:t>
            </a: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 snow."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It's not reasonable.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20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259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For each image x in the validation set, we compute the adversarial perturbation vector r(x).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it should captures the </a:t>
            </a:r>
            <a:r>
              <a:rPr lang="en" altLang="zh-CN" dirty="0">
                <a:latin typeface="Andale Mono" panose="020B0509000000000004" pitchFamily="49" charset="0"/>
              </a:rPr>
              <a:t>local geometry of the decision boundary in the region surrounding the data point 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>
              <a:latin typeface="Andale Mono" panose="020B050900000000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Then the normal vectors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captures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decision boundary in the vicinity of n data points in the validation set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latin typeface="Andale Mono" panose="020B0509000000000004" pitchFamily="49" charset="0"/>
              </a:rPr>
              <a:t>for binary classifier, N is rank 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latin typeface="Andale Mono" panose="020B0509000000000004" pitchFamily="49" charset="0"/>
              </a:rPr>
              <a:t>for more complex models, we compute the singular values of the matrix N.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9536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As we all known, the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</a:t>
            </a:r>
            <a:r>
              <a:rPr lang="en" altLang="zh-CN" b="1" dirty="0"/>
              <a:t>ingular values </a:t>
            </a:r>
            <a:r>
              <a:rPr lang="en" altLang="zh-CN" dirty="0"/>
              <a:t>often correspond to important information implied in the matrix, and the importance is positively correlated with the size of the singular values.</a:t>
            </a:r>
          </a:p>
          <a:p>
            <a:r>
              <a:rPr lang="en" altLang="zh-CN" dirty="0"/>
              <a:t>We can see from the curve, the blue line is a random vector and the red dotted line is for the normal vector. </a:t>
            </a:r>
          </a:p>
          <a:p>
            <a:endParaRPr lang="en" altLang="zh-CN" dirty="0"/>
          </a:p>
          <a:p>
            <a:r>
              <a:rPr lang="en" altLang="zh-CN" dirty="0"/>
              <a:t>For the normal vector, at the beginning of the curve, the singular value changes very much, and afterwards, the curve becomes smooth.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b="1" dirty="0"/>
              <a:t>That means deep networks have </a:t>
            </a:r>
            <a:r>
              <a:rPr lang="en" altLang="zh-CN" sz="1200" b="1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large correlations and redundancies in the decision boundary.</a:t>
            </a:r>
            <a:endParaRPr lang="en" altLang="zh-CN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4998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96074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Next, let’s talk about the robustness of explainers.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explainers can be roughly divided into two categories: saliency and perturbation approaches.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Saliency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and perturbations approaches.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LIME is a kind of perturbation approaches.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>
                <a:latin typeface="Andale Mono" panose="020B0509000000000004" pitchFamily="49" charset="0"/>
              </a:rPr>
              <a:t>However,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most saliency methods are not invariant under simple transformations of the input, and are very sensitive to the choice of reference 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And understanding a complex model with a single point-wise explanation is perhaps too optimistic 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89098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Robustness to local perturbation could help the explainers generate meaningful explanations.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Similar inputs should not lead to substantially different explanations.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simplified model can be used to represent the true complex model, at least in a small neighborhood.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This part refers to this paper.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3060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So where is the instability of the explainers?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For the SVM model, you can see that the explanations</a:t>
            </a:r>
            <a:r>
              <a:rPr lang="zh-CN" altLang="en-US" dirty="0"/>
              <a:t> </a:t>
            </a:r>
            <a:r>
              <a:rPr lang="en" altLang="zh-CN" dirty="0"/>
              <a:t>of the neighboring</a:t>
            </a:r>
            <a:r>
              <a:rPr lang="zh-CN" altLang="en-US" dirty="0"/>
              <a:t> </a:t>
            </a:r>
            <a:r>
              <a:rPr lang="en" altLang="zh-CN" dirty="0"/>
              <a:t>points are very close.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However, </a:t>
            </a:r>
            <a:r>
              <a:rPr lang="en-US" altLang="zh-CN" dirty="0"/>
              <a:t>the</a:t>
            </a:r>
            <a:r>
              <a:rPr lang="en" altLang="zh-CN" dirty="0"/>
              <a:t> </a:t>
            </a:r>
            <a:r>
              <a:rPr lang="en-US" altLang="zh-CN" dirty="0"/>
              <a:t>neural</a:t>
            </a:r>
            <a:r>
              <a:rPr lang="en" altLang="zh-CN" dirty="0"/>
              <a:t> </a:t>
            </a:r>
            <a:r>
              <a:rPr lang="en-US" altLang="zh-CN" dirty="0"/>
              <a:t>networks</a:t>
            </a:r>
            <a:r>
              <a:rPr lang="en" altLang="zh-CN" dirty="0"/>
              <a:t> </a:t>
            </a:r>
            <a:r>
              <a:rPr lang="en-US" altLang="zh-CN" dirty="0"/>
              <a:t>are opposite, which means the explanation to such complex model is not robust. </a:t>
            </a: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8881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Essentially, if L is high enough, two similar input will get very different output.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70918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We find an example xi and </a:t>
            </a:r>
            <a:r>
              <a:rPr lang="en" altLang="zh-CN" dirty="0" err="1"/>
              <a:t>xj</a:t>
            </a:r>
            <a:r>
              <a:rPr lang="en" altLang="zh-CN" dirty="0"/>
              <a:t>, which maximize the 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Similar input and prediction, different explanation.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1391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perturbed version of the image is mostly indistinguishable from the original input to the human eye, while the explanations are remarkably different.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# The model predicts the same class.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3553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" altLang="zh-CN" b="1" dirty="0">
                <a:latin typeface="Andale Mono" panose="020B0509000000000004" pitchFamily="49" charset="0"/>
                <a:ea typeface="Microsoft YaHei UI" panose="020B0503020204020204" pitchFamily="34" charset="-122"/>
              </a:rPr>
              <a:t>LIME</a:t>
            </a:r>
            <a:r>
              <a:rPr lang="en" altLang="zh-CN" dirty="0">
                <a:latin typeface="Andale Mono" panose="020B0509000000000004" pitchFamily="49" charset="0"/>
                <a:ea typeface="Microsoft YaHei UI" panose="020B0503020204020204" pitchFamily="34" charset="-122"/>
              </a:rPr>
              <a:t> try to explain different models by learning a transparent surrogate, such as linear regression. This surrogate is used to weight the importance of different interpretable features for a given instance. 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667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We need an explainer to help us understand why any classifier is making a prediction, even in really complicated models.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Such as Neural Networks, Random Forests or SVM with any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20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#</a:t>
            </a:r>
            <a:r>
              <a:rPr kumimoji="1" lang="zh-CN" altLang="en-US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kumimoji="1" lang="zh-CN" altLang="e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解释</a:t>
            </a:r>
            <a:r>
              <a:rPr kumimoji="1" lang="zh-CN" altLang="en-US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为啥难</a:t>
            </a:r>
            <a:endParaRPr kumimoji="1" lang="en" altLang="zh-CN" sz="120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4279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1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34641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0477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95198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It is important to define two different definitions of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trust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.</a:t>
            </a:r>
          </a:p>
          <a:p>
            <a:endParaRPr kumimoji="1" lang="en-US" altLang="zh-CN" b="0" dirty="0"/>
          </a:p>
          <a:p>
            <a:r>
              <a:rPr kumimoji="1" lang="en-US" altLang="zh-CN" b="0" dirty="0"/>
              <a:t>In some cases, it is impossible to make predictions based on blind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faith</a:t>
            </a:r>
            <a:r>
              <a:rPr kumimoji="1" lang="en-US" altLang="zh-CN" b="0" dirty="0"/>
              <a:t>, as the consequences can be </a:t>
            </a:r>
            <a:r>
              <a:rPr kumimoji="1" lang="en-US" altLang="zh-CN" b="1" dirty="0"/>
              <a:t>catastrophic</a:t>
            </a:r>
            <a:r>
              <a:rPr kumimoji="1" lang="en-US" altLang="zh-CN" b="0" dirty="0"/>
              <a:t>, such as using machine learning for medical diagnosis or terrorism detection.</a:t>
            </a:r>
          </a:p>
          <a:p>
            <a:endParaRPr kumimoji="1" lang="en-US" altLang="zh-CN" b="0" dirty="0"/>
          </a:p>
          <a:p>
            <a:r>
              <a:rPr lang="en" altLang="zh-CN" dirty="0">
                <a:effectLst/>
              </a:rPr>
              <a:t>Apart from trusting individual predictions, there is also a need to evaluate the </a:t>
            </a:r>
            <a:r>
              <a:rPr lang="en" altLang="zh-CN" b="1" dirty="0">
                <a:effectLst/>
              </a:rPr>
              <a:t>model</a:t>
            </a:r>
            <a:r>
              <a:rPr lang="en" altLang="zh-CN" dirty="0">
                <a:effectLst/>
              </a:rPr>
              <a:t> as a whole before deploying it “in the wild”</a:t>
            </a:r>
          </a:p>
          <a:p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To make this decision, users need to be confident that the model will perform well on </a:t>
            </a:r>
            <a:r>
              <a:rPr lang="en" altLang="zh-CN" sz="1200" b="1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real-world data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. </a:t>
            </a:r>
          </a:p>
          <a:p>
            <a:endParaRPr kumimoji="1"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4644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15541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91028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b="0" i="0" u="none" strike="noStrike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9155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3519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312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Traditionally, we use metrics to evaluate whether a model can return good predictions.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But as I have just said, metrics may cause many problems in practical applications.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First, 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Second, there may be a conflict between metrics and the product’s goal.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sz="1200" baseline="0" dirty="0">
                <a:latin typeface="等线" panose="02010600030101010101" pitchFamily="2" charset="-122"/>
                <a:ea typeface="等线" panose="02010600030101010101" pitchFamily="2" charset="-122"/>
              </a:rPr>
              <a:t>Third, metrics may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cause the machine learning practitioners to have a </a:t>
            </a:r>
            <a:r>
              <a:rPr lang="en" altLang="zh-CN" sz="1200" b="1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wrong assessment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of the model, and the explanations can correct this assessment.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sz="1200" baseline="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501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Here is an example, the comparison of a variety of models with the help of explanations.</a:t>
            </a:r>
          </a:p>
          <a:p>
            <a:r>
              <a:rPr kumimoji="1" lang="en-US" altLang="zh-CN" dirty="0"/>
              <a:t>Both of them get the correct prediction, atheism. </a:t>
            </a:r>
          </a:p>
          <a:p>
            <a:r>
              <a:rPr kumimoji="1" lang="en-US" altLang="zh-CN" dirty="0"/>
              <a:t>Which model is better?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Actually, the right side is a </a:t>
            </a:r>
            <a:r>
              <a:rPr kumimoji="1" lang="en" altLang="zh-CN" sz="1200" b="1" baseline="0" dirty="0">
                <a:latin typeface="等线" panose="02010600030101010101" pitchFamily="2" charset="-122"/>
                <a:ea typeface="等线" panose="02010600030101010101" pitchFamily="2" charset="-122"/>
              </a:rPr>
              <a:t>SVM with RBF kernel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. If you see its accuracy, 94% held-out accuracy.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We would be tempted to trust it based on the accuracy, while the explanation for this instance shows that predictions are made for quite arbitrary reasons.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The words “Posting”, “Host”, and “Re” have no connection to either Christianity or Atheism.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They might just made the prediction by chance or overfitting. </a:t>
            </a:r>
          </a:p>
          <a:p>
            <a:r>
              <a:rPr kumimoji="1" lang="en-US" altLang="zh-CN" dirty="0"/>
              <a:t>Undoubtedly this model will be sensitive to the input data set.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altLang="zh-CN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8751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cxnSp>
        <p:nvCxnSpPr>
          <p:cNvPr id="18" name="直接连接符​​(S)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 title="标题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副标题 2" title="副标题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单击此处编辑母版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 title="标题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副标题 2" title="副标题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dirty="0"/>
              <a:t>单击此处编辑母版副标题样式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8" name="直接连接符​​(S)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标题 1" title="标题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101" name="文本占位符 2" title="副标题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cxnSp>
        <p:nvCxnSpPr>
          <p:cNvPr id="21" name="直接连接符​​(S)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6" name="直接连接符​​(S)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​​(S)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斜纹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8" name="直接连接符​​(S)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7328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zh-CN" sz="3400" b="1" noProof="0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</a:t>
            </a: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99F50C-BE38-4BD0-BA84-9B090E1F2B9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7" name="标题 1" title="标题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 </a:t>
            </a: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​​(S)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斜纹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8" name="直接连接符​​(S)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7328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zh-CN" sz="3400" b="1" noProof="0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</a:t>
            </a: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99F50C-BE38-4BD0-BA84-9B090E1F2B9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7" name="标题 1" title="标题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 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​​(S)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斜纹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8" name="直接连接符​​(S)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7328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zh-CN" sz="3400" b="1" noProof="0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</a:t>
            </a: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99F50C-BE38-4BD0-BA84-9B090E1F2B9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7" name="标题 1" title="标题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 </a:t>
            </a: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228600" lvl="0" indent="-22860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文本占位符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1" name="内容占位符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4" name="内容占位符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 title="标题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accent2"/>
              </a:buCl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accent2"/>
              </a:buCl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accent2"/>
              </a:buCl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accent2"/>
              </a:buCl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​​(S)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 title="标题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7328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zh-CN" sz="3400" b="1" noProof="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</a:t>
            </a:r>
          </a:p>
        </p:txBody>
      </p:sp>
      <p:grpSp>
        <p:nvGrpSpPr>
          <p:cNvPr id="26" name="组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斜纹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8" name="直接连接符​​(S)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99F50C-BE38-4BD0-BA84-9B090E1F2B9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7328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zh-CN" sz="3400" b="1" noProof="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</a:t>
            </a:r>
          </a:p>
        </p:txBody>
      </p:sp>
      <p:grpSp>
        <p:nvGrpSpPr>
          <p:cNvPr id="27" name="组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斜纹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9" name="直接连接符​​(S)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3" name="标题 1" title="标题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 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99F50C-BE38-4BD0-BA84-9B090E1F2B9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像的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8" name="直接连接符​​(S)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标题 1" title="标题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101" name="文本占位符 2" title="副标题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编辑母版文本样式</a:t>
            </a:r>
          </a:p>
        </p:txBody>
      </p:sp>
      <p:cxnSp>
        <p:nvCxnSpPr>
          <p:cNvPr id="21" name="直接连接符​​(S)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6" name="直接连接符​​(S)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版式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 title="项目符号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4" name="直接连接符​​(S)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 title="副标题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单击副标题样式</a:t>
            </a:r>
          </a:p>
        </p:txBody>
      </p:sp>
      <p:sp>
        <p:nvSpPr>
          <p:cNvPr id="2" name="标题 1" title="标题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 </a:t>
            </a:r>
            <a:br>
              <a:rPr lang="zh-CN" altLang="en-US" noProof="0" dirty="0"/>
            </a:br>
            <a:r>
              <a:rPr lang="zh-CN" altLang="en-US" noProof="0" dirty="0"/>
              <a:t>母版标题样式 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99F50C-BE38-4BD0-BA84-9B090E1F2B9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本版式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3" name="内容占位符 2" title="项目符号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4" name="直接连接符​​(S)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 title="副标题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单击副标题样式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7328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zh-CN" sz="3400" b="1" noProof="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</a:t>
            </a:r>
          </a:p>
        </p:txBody>
      </p:sp>
      <p:sp>
        <p:nvSpPr>
          <p:cNvPr id="19" name="标题 1" title="标题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 </a:t>
            </a:r>
            <a:br>
              <a:rPr lang="zh-CN" altLang="en-US" noProof="0" dirty="0"/>
            </a:br>
            <a:r>
              <a:rPr lang="zh-CN" altLang="en-US" noProof="0" dirty="0"/>
              <a:t>母版标题样式 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99F50C-BE38-4BD0-BA84-9B090E1F2B9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直接连接符​​(S)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斜纹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8" name="直接连接符​​(S)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内容占位符 3" title="项目符号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I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zh-CN" altLang="en-US" noProof="0"/>
              <a:t>单击此处编辑母版文本样式</a:t>
            </a:r>
          </a:p>
          <a:p>
            <a:pPr lvl="1" rtl="0">
              <a:buClr>
                <a:schemeClr val="accent2"/>
              </a:buClr>
            </a:pPr>
            <a:r>
              <a:rPr lang="zh-CN" altLang="en-US" noProof="0"/>
              <a:t>二级</a:t>
            </a:r>
          </a:p>
          <a:p>
            <a:pPr lvl="2" rtl="0">
              <a:buClr>
                <a:schemeClr val="accent2"/>
              </a:buClr>
            </a:pPr>
            <a:r>
              <a:rPr lang="zh-CN" altLang="en-US" noProof="0"/>
              <a:t>三级</a:t>
            </a:r>
          </a:p>
          <a:p>
            <a:pPr lvl="3" rtl="0">
              <a:buClr>
                <a:schemeClr val="accent2"/>
              </a:buClr>
            </a:pPr>
            <a:r>
              <a:rPr lang="zh-CN" altLang="en-US" noProof="0"/>
              <a:t>四级</a:t>
            </a:r>
          </a:p>
          <a:p>
            <a:pPr lvl="4" rtl="0">
              <a:buClr>
                <a:schemeClr val="accent2"/>
              </a:buClr>
            </a:pPr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内容占位符 5" title="项目符号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I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zh-CN" altLang="en-US" noProof="0"/>
              <a:t>单击此处编辑母版文本样式</a:t>
            </a:r>
          </a:p>
          <a:p>
            <a:pPr lvl="1" rtl="0">
              <a:buClr>
                <a:schemeClr val="accent2"/>
              </a:buClr>
            </a:pPr>
            <a:r>
              <a:rPr lang="zh-CN" altLang="en-US" noProof="0"/>
              <a:t>二级</a:t>
            </a:r>
          </a:p>
          <a:p>
            <a:pPr lvl="2" rtl="0">
              <a:buClr>
                <a:schemeClr val="accent2"/>
              </a:buClr>
            </a:pPr>
            <a:r>
              <a:rPr lang="zh-CN" altLang="en-US" noProof="0"/>
              <a:t>三级</a:t>
            </a:r>
          </a:p>
          <a:p>
            <a:pPr lvl="3" rtl="0">
              <a:buClr>
                <a:schemeClr val="accent2"/>
              </a:buClr>
            </a:pPr>
            <a:r>
              <a:rPr lang="zh-CN" altLang="en-US" noProof="0"/>
              <a:t>四级</a:t>
            </a:r>
          </a:p>
          <a:p>
            <a:pPr lvl="4" rtl="0">
              <a:buClr>
                <a:schemeClr val="accent2"/>
              </a:buClr>
            </a:pPr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4" name="文本占位符 4" title="副标题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单击副标题样式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7328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zh-CN" sz="3400" b="1" noProof="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</a:t>
            </a: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99F50C-BE38-4BD0-BA84-9B090E1F2B9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27" name="标题 1" title="标题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7328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zh-CN" sz="3400" b="1" noProof="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</a:t>
            </a:r>
          </a:p>
        </p:txBody>
      </p:sp>
      <p:grpSp>
        <p:nvGrpSpPr>
          <p:cNvPr id="28" name="组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斜纹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30" name="直接连接符​​(S)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4" name="文本占位符 4" title="副标题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单击副标题样式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99F50C-BE38-4BD0-BA84-9B090E1F2B9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7" name="标题 1" title="标题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 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 dirty="0"/>
              <a:t>在此处键入文本</a:t>
            </a:r>
          </a:p>
        </p:txBody>
      </p:sp>
      <p:sp>
        <p:nvSpPr>
          <p:cNvPr id="20" name="图表占位符 2" title="图表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单击图标添加图表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表格占位符 11" title="表格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单击图标添加表格</a:t>
            </a:r>
            <a:endParaRPr lang="zh-CN" altLang="en-US" noProof="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7328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zh-CN" sz="3400" b="1" noProof="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FR</a:t>
            </a:r>
          </a:p>
        </p:txBody>
      </p:sp>
      <p:grpSp>
        <p:nvGrpSpPr>
          <p:cNvPr id="26" name="组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斜纹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8" name="直接连接符​​(S)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7" name="文本占位符 4" title="副标题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zh-CN" altLang="en-US" noProof="0" dirty="0"/>
              <a:t>单击副标题样式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99F50C-BE38-4BD0-BA84-9B090E1F2B9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7" name="标题 1" title="标题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图片占位符 31" title="图像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 dirty="0"/>
              <a:t>将图像插入或拖放到此处</a:t>
            </a:r>
          </a:p>
        </p:txBody>
      </p:sp>
      <p:cxnSp>
        <p:nvCxnSpPr>
          <p:cNvPr id="6" name="直接连接符​​(S)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 title="标题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在此处添加描述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姓名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电话号码</a:t>
            </a:r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电子邮件 </a:t>
            </a:r>
          </a:p>
        </p:txBody>
      </p:sp>
      <p:sp>
        <p:nvSpPr>
          <p:cNvPr id="13" name="文本占位符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公司网站</a:t>
            </a:r>
          </a:p>
        </p:txBody>
      </p:sp>
      <p:sp>
        <p:nvSpPr>
          <p:cNvPr id="14" name="形状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形状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形状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形状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直角三角形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2" name="直接连接符​​(S)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图片占位符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 title="标题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99F50C-BE38-4BD0-BA84-9B090E1F2B9B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9" name="标题占位符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png"/><Relationship Id="rId9" Type="http://schemas.microsoft.com/office/2007/relationships/diagramDrawing" Target="../diagrams/drawin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25.png"/><Relationship Id="rId10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rcotcr/lime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hyperlink" Target="mailto:drchao@cs.toronto.edu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5793" y="2028386"/>
            <a:ext cx="5500328" cy="1616252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ER Explanations &amp;</a:t>
            </a:r>
            <a:b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Robustness</a:t>
            </a:r>
            <a:r>
              <a:rPr lang="en-US" altLang="zh-CN" dirty="0"/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5793" y="3852480"/>
            <a:ext cx="4854339" cy="1257574"/>
          </a:xfrm>
        </p:spPr>
        <p:txBody>
          <a:bodyPr rtlCol="0"/>
          <a:lstStyle/>
          <a:p>
            <a:pPr rtl="0"/>
            <a:r>
              <a:rPr lang="en-US" altLang="zh-CN" sz="1800" dirty="0"/>
              <a:t>Reporter: 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Daren Chao</a:t>
            </a:r>
          </a:p>
          <a:p>
            <a:pPr rtl="0"/>
            <a:r>
              <a:rPr lang="en-US" altLang="zh-CN" sz="1800" dirty="0"/>
              <a:t>Supervisor: Nick Koudas</a:t>
            </a:r>
          </a:p>
          <a:p>
            <a:pPr rtl="0">
              <a:spcBef>
                <a:spcPts val="2200"/>
              </a:spcBef>
            </a:pP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Nov 11</a:t>
            </a:r>
            <a:r>
              <a:rPr lang="en-US" altLang="zh-CN" sz="1800" baseline="30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</a:t>
            </a:r>
            <a:r>
              <a:rPr lang="en-US" altLang="zh-CN" sz="1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2019</a:t>
            </a: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D128D4-F0B5-B740-B81A-70C40A2D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39236" y="1903186"/>
            <a:ext cx="3469386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2CD708-3D23-7947-B9D5-B494EFF0A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198" y="416633"/>
            <a:ext cx="6350000" cy="3048000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C2E0B8B0-92E7-E949-94EB-7EBA9FF38E7D}"/>
              </a:ext>
            </a:extLst>
          </p:cNvPr>
          <p:cNvSpPr txBox="1">
            <a:spLocks/>
          </p:cNvSpPr>
          <p:nvPr/>
        </p:nvSpPr>
        <p:spPr>
          <a:xfrm>
            <a:off x="679586" y="1940633"/>
            <a:ext cx="8337414" cy="4193787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Content Recommendation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High accurate model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“clickbait” articles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hurt user retention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increases the accuracy in cross validation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Appropriate model 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lower importance of “clickbait” articles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Sacrificing the accuracy</a:t>
            </a:r>
          </a:p>
          <a:p>
            <a:endParaRPr kumimoji="1" lang="en" altLang="zh-CN" dirty="0">
              <a:latin typeface="Andale Mono" panose="020B0509000000000004" pitchFamily="49" charset="0"/>
            </a:endParaRPr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9C96E254-9F22-AD46-8C0E-3C4C18C677F7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Why do we need Model Explanations?</a:t>
            </a:r>
          </a:p>
        </p:txBody>
      </p:sp>
    </p:spTree>
    <p:extLst>
      <p:ext uri="{BB962C8B-B14F-4D97-AF65-F5344CB8AC3E}">
        <p14:creationId xmlns:p14="http://schemas.microsoft.com/office/powerpoint/2010/main" val="132471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11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248B5DD1-B0C4-1942-9336-E3DFF78B3642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How can we design a Model Explainer?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6BA00EBE-1038-324F-93E0-E5B1DBF1FF6D}"/>
              </a:ext>
            </a:extLst>
          </p:cNvPr>
          <p:cNvSpPr txBox="1">
            <a:spLocks/>
          </p:cNvSpPr>
          <p:nvPr/>
        </p:nvSpPr>
        <p:spPr>
          <a:xfrm>
            <a:off x="1093552" y="890006"/>
            <a:ext cx="9347619" cy="50779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Requirements for Explainers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Interpretable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Connections between “input variables” and the response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Local Fidelity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Model-Agnostic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Global Perspective</a:t>
            </a:r>
          </a:p>
          <a:p>
            <a:endParaRPr kumimoji="1" lang="zh-CN" alt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1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12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57D26F3D-FD33-F743-843B-1B82E9A4B88D}"/>
              </a:ext>
            </a:extLst>
          </p:cNvPr>
          <p:cNvSpPr txBox="1">
            <a:spLocks/>
          </p:cNvSpPr>
          <p:nvPr/>
        </p:nvSpPr>
        <p:spPr>
          <a:xfrm>
            <a:off x="1093552" y="890006"/>
            <a:ext cx="9347619" cy="546634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Requirements for Explainers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Interpretable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Connections between “input variables” and the response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Local Fidelity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How a model behaves in the vicinity of the instance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Model-Agnostic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Treating the original model as a black box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Global Perspective</a:t>
            </a:r>
          </a:p>
          <a:p>
            <a:endParaRPr kumimoji="1" lang="zh-CN" altLang="en-US" dirty="0">
              <a:latin typeface="Andale Mono" panose="020B0509000000000004" pitchFamily="49" charset="0"/>
            </a:endParaRPr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248B5DD1-B0C4-1942-9336-E3DFF78B3642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How can we design a Model Explainer?</a:t>
            </a:r>
          </a:p>
        </p:txBody>
      </p:sp>
    </p:spTree>
    <p:extLst>
      <p:ext uri="{BB962C8B-B14F-4D97-AF65-F5344CB8AC3E}">
        <p14:creationId xmlns:p14="http://schemas.microsoft.com/office/powerpoint/2010/main" val="104033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13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248B5DD1-B0C4-1942-9336-E3DFF78B3642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6BA00EBE-1038-324F-93E0-E5B1DBF1FF6D}"/>
              </a:ext>
            </a:extLst>
          </p:cNvPr>
          <p:cNvSpPr txBox="1">
            <a:spLocks/>
          </p:cNvSpPr>
          <p:nvPr/>
        </p:nvSpPr>
        <p:spPr>
          <a:xfrm>
            <a:off x="732045" y="1056887"/>
            <a:ext cx="9347619" cy="507798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"Why Should I Trust You?"</a:t>
            </a:r>
            <a:br>
              <a:rPr kumimoji="1" lang="en" altLang="zh-CN" b="1" dirty="0">
                <a:latin typeface="Andale Mono" panose="020B0509000000000004" pitchFamily="49" charset="0"/>
              </a:rPr>
            </a:br>
            <a:r>
              <a:rPr kumimoji="1" lang="en" altLang="zh-CN" b="1" dirty="0">
                <a:latin typeface="Andale Mono" panose="020B0509000000000004" pitchFamily="49" charset="0"/>
              </a:rPr>
              <a:t>Explaining the Predictions of Any Classifier [1]</a:t>
            </a:r>
          </a:p>
          <a:p>
            <a:pPr>
              <a:spcAft>
                <a:spcPts val="1200"/>
              </a:spcAft>
            </a:pPr>
            <a:r>
              <a:rPr kumimoji="1" lang="en" altLang="zh-CN" b="1" dirty="0">
                <a:solidFill>
                  <a:schemeClr val="accent5">
                    <a:lumMod val="75000"/>
                  </a:schemeClr>
                </a:solidFill>
                <a:latin typeface="Andale Mono" panose="020B0509000000000004" pitchFamily="49" charset="0"/>
              </a:rPr>
              <a:t>LIME</a:t>
            </a:r>
            <a:r>
              <a:rPr kumimoji="1" lang="en" altLang="zh-CN" dirty="0">
                <a:latin typeface="Andale Mono" panose="020B0509000000000004" pitchFamily="49" charset="0"/>
              </a:rPr>
              <a:t>: Explanation of predicts of any classifier or regressor.</a:t>
            </a:r>
          </a:p>
          <a:p>
            <a:r>
              <a:rPr kumimoji="1" lang="en" altLang="zh-CN" b="1" dirty="0">
                <a:solidFill>
                  <a:schemeClr val="accent5">
                    <a:lumMod val="75000"/>
                  </a:schemeClr>
                </a:solidFill>
                <a:latin typeface="Andale Mono" panose="020B0509000000000004" pitchFamily="49" charset="0"/>
              </a:rPr>
              <a:t>SP-LIME</a:t>
            </a:r>
            <a:r>
              <a:rPr kumimoji="1" lang="en" altLang="zh-CN" dirty="0">
                <a:latin typeface="Andale Mono" panose="020B0509000000000004" pitchFamily="49" charset="0"/>
              </a:rPr>
              <a:t>: Explanation of models by selecting representation instances.</a:t>
            </a:r>
          </a:p>
          <a:p>
            <a:endParaRPr kumimoji="1" lang="zh-CN" altLang="en-US" dirty="0">
              <a:latin typeface="Andale Mono" panose="020B0509000000000004" pitchFamily="49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73E848-D4DE-AF46-9F12-482BCCC71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202" y="3960493"/>
            <a:ext cx="2623645" cy="24238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6917EF-4B6F-494A-BFAF-36462F897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913" y="3429000"/>
            <a:ext cx="2481612" cy="32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85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14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6"/>
                <a:ext cx="9347619" cy="5021696"/>
              </a:xfrm>
              <a:prstGeom prst="rect">
                <a:avLst/>
              </a:prstGeom>
            </p:spPr>
            <p:txBody>
              <a:bodyPr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24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LIME: Explaining the Predictions of Any Classifier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Interpretable Data Representations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Features: Actually used by the model. 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Interpretable representations: Understandable to humans.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Formulation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sz="2200" dirty="0">
                    <a:latin typeface="Andale Mono" panose="020B0509000000000004" pitchFamily="49" charset="0"/>
                  </a:rPr>
                  <a:t>Original representation: </a:t>
                </a:r>
                <a14:m>
                  <m:oMath xmlns:m="http://schemas.openxmlformats.org/officeDocument/2006/math">
                    <m:r>
                      <a:rPr kumimoji="1" lang="en-US" altLang="zh-CN" sz="22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" altLang="zh-CN" sz="2200" dirty="0">
                  <a:latin typeface="Andale Mono" panose="020B0509000000000004" pitchFamily="49" charset="0"/>
                </a:endParaRP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sz="2200" dirty="0">
                    <a:latin typeface="Andale Mono" panose="020B0509000000000004" pitchFamily="49" charset="0"/>
                  </a:rPr>
                  <a:t>Interpretable representation: </a:t>
                </a:r>
                <a:r>
                  <a:rPr kumimoji="1" lang="en-US" altLang="zh-CN" sz="2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kumimoji="1" lang="en-US" altLang="zh-CN" sz="2200" i="1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zh-CN" sz="2200" i="1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kumimoji="1" lang="en-US" altLang="zh-CN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kumimoji="1" lang="en-US" altLang="zh-CN" sz="22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" altLang="zh-CN" sz="2200" dirty="0">
                    <a:latin typeface="Andale Mono" panose="020B0509000000000004" pitchFamily="49" charset="0"/>
                  </a:rPr>
                  <a:t> </a:t>
                </a:r>
                <a:endParaRPr kumimoji="1" lang="en-US" altLang="zh-CN" sz="2200" dirty="0"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endParaRPr kumimoji="1" lang="zh-CN" altLang="en-US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6"/>
                <a:ext cx="9347619" cy="5021696"/>
              </a:xfrm>
              <a:prstGeom prst="rect">
                <a:avLst/>
              </a:prstGeom>
              <a:blipFill>
                <a:blip r:embed="rId4"/>
                <a:stretch>
                  <a:fillRect l="-678" t="-1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02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15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6"/>
                <a:ext cx="9347619" cy="3171631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LIME: Explaining the Predictions of Any Classifier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Formulation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Original representation: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Interpretable representation: 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</a:t>
                </a:r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endParaRPr kumimoji="1" lang="zh-CN" altLang="en-US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6"/>
                <a:ext cx="9347619" cy="3171631"/>
              </a:xfrm>
              <a:prstGeom prst="rect">
                <a:avLst/>
              </a:prstGeom>
              <a:blipFill>
                <a:blip r:embed="rId4"/>
                <a:stretch>
                  <a:fillRect l="-950" t="-2390" r="-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F69DB8-9C0D-6A4F-B0D7-921E5115B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45" y="3376725"/>
            <a:ext cx="5374416" cy="29796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288BA65-B0F2-3F46-8FBA-FBC30C2C40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585"/>
          <a:stretch/>
        </p:blipFill>
        <p:spPr>
          <a:xfrm>
            <a:off x="6683188" y="3641165"/>
            <a:ext cx="4866554" cy="24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6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16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6"/>
                <a:ext cx="9347619" cy="5351306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LIME: Explaining the Predictions of Any Classifier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Formulation</a:t>
                </a:r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Interpretable representation: 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</a:t>
                </a:r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Model being explained:</a:t>
                </a:r>
                <a:r>
                  <a:rPr kumimoji="1" lang="en-US" altLang="zh-CN" dirty="0">
                    <a:latin typeface="Andale Mono" panose="020B05090000000000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zh-CN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" altLang="zh-CN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" altLang="zh-CN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Locality around x (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proximity measure</a:t>
                </a:r>
                <a:r>
                  <a:rPr kumimoji="1" lang="en-US" altLang="zh-CN" dirty="0">
                    <a:latin typeface="Andale Mono" panose="020B0509000000000004" pitchFamily="49" charset="0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Explanation model: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en-US" altLang="zh-CN" dirty="0">
                    <a:latin typeface="Andale Mono" panose="020B0509000000000004" pitchFamily="49" charset="0"/>
                  </a:rPr>
                  <a:t> 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G: 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explanation families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Domain of g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endParaRPr kumimoji="1" lang="zh-CN" altLang="en-US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6"/>
                <a:ext cx="9347619" cy="5351306"/>
              </a:xfrm>
              <a:prstGeom prst="rect">
                <a:avLst/>
              </a:prstGeom>
              <a:blipFill>
                <a:blip r:embed="rId4"/>
                <a:stretch>
                  <a:fillRect l="-950" t="-1422" r="-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805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17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268" y="571029"/>
                <a:ext cx="9347619" cy="5351306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Formulation</a:t>
                </a:r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Interpretable representation: </a:t>
                </a:r>
                <a:r>
                  <a:rPr kumimoji="1" lang="en-US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kumimoji="1" lang="en-US" altLang="zh-CN" i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zh-CN" i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i="1">
                                <a:solidFill>
                                  <a:schemeClr val="tx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solidFill>
                                  <a:schemeClr val="tx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zh-CN" i="1">
                                <a:solidFill>
                                  <a:schemeClr val="tx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 </a:t>
                </a:r>
                <a:endParaRPr kumimoji="1" lang="en-US" altLang="zh-CN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Model being explained:</a:t>
                </a:r>
                <a:r>
                  <a:rPr kumimoji="1" lang="en-US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zh-CN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" altLang="zh-CN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" altLang="zh-CN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" altLang="zh-CN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" altLang="zh-CN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kumimoji="1" lang="en-US" altLang="zh-CN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-US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Locality around x (</a:t>
                </a: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proximity measure</a:t>
                </a:r>
                <a:r>
                  <a:rPr kumimoji="1" lang="en-US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en-US" altLang="zh-CN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-US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Explanation model: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kumimoji="1" lang="en-US" altLang="zh-CN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Complexity measures: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1" dirty="0">
                  <a:solidFill>
                    <a:schemeClr val="tx1"/>
                  </a:solidFill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Fidelity function: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b="1" dirty="0">
                  <a:latin typeface="Andale Mono" panose="020B0509000000000004" pitchFamily="49" charset="0"/>
                </a:endParaRP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How unfaithful g is in approximating f in the locality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The final explanation: </a:t>
                </a:r>
                <a:endParaRPr kumimoji="1" lang="en-US" altLang="zh-CN" b="1" dirty="0">
                  <a:latin typeface="Andale Mono" panose="020B0509000000000004" pitchFamily="49" charset="0"/>
                </a:endParaRPr>
              </a:p>
              <a:p>
                <a:pPr marL="457200" lvl="1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m:rPr>
                          <m:nor/>
                        </m:rPr>
                        <a:rPr lang="en" altLang="zh-CN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" altLang="zh-CN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" altLang="zh-CN" smtClean="0">
                          <a:latin typeface="Cambria Math" panose="02040503050406030204" pitchFamily="18" charset="0"/>
                        </a:rPr>
                        <m:t>) =</m:t>
                      </m:r>
                      <m:r>
                        <m:rPr>
                          <m:nor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" altLang="zh-CN" b="1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68" y="571029"/>
                <a:ext cx="9347619" cy="5351306"/>
              </a:xfrm>
              <a:prstGeom prst="rect">
                <a:avLst/>
              </a:prstGeom>
              <a:blipFill>
                <a:blip r:embed="rId4"/>
                <a:stretch>
                  <a:fillRect l="-950" t="-1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21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18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5"/>
                <a:ext cx="9347619" cy="5400337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LIME: Explaining the Predictions of Any Classifier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Process</a:t>
                </a:r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Drawing samples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2"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Weighted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Perturbed Sample: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3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Fraction of the nonzero elements (drop some features)</a:t>
                </a:r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Recovering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Andale Mono" panose="020B0509000000000004" pitchFamily="49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Get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m:rPr>
                        <m:nor/>
                      </m:rPr>
                      <a:rPr lang="en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" altLang="zh-CN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5"/>
                <a:ext cx="9347619" cy="5400337"/>
              </a:xfrm>
              <a:prstGeom prst="rect">
                <a:avLst/>
              </a:prstGeom>
              <a:blipFill>
                <a:blip r:embed="rId4"/>
                <a:stretch>
                  <a:fillRect l="-950" t="-1408" r="-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E6857166-004A-E247-8FB2-E9BA47E05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322216"/>
              </p:ext>
            </p:extLst>
          </p:nvPr>
        </p:nvGraphicFramePr>
        <p:xfrm>
          <a:off x="372138" y="5138136"/>
          <a:ext cx="11515060" cy="1297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1981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19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57D26F3D-FD33-F743-843B-1B82E9A4B88D}"/>
              </a:ext>
            </a:extLst>
          </p:cNvPr>
          <p:cNvSpPr txBox="1">
            <a:spLocks/>
          </p:cNvSpPr>
          <p:nvPr/>
        </p:nvSpPr>
        <p:spPr>
          <a:xfrm>
            <a:off x="1093552" y="890006"/>
            <a:ext cx="9347619" cy="3171631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LIME: Explaining the Predictions of Any Classifier</a:t>
            </a:r>
          </a:p>
          <a:p>
            <a:pPr>
              <a:spcAft>
                <a:spcPts val="1200"/>
              </a:spcAft>
            </a:pPr>
            <a:r>
              <a:rPr kumimoji="1" lang="en-US" altLang="zh-CN" dirty="0">
                <a:latin typeface="Andale Mono" panose="020B0509000000000004" pitchFamily="49" charset="0"/>
              </a:rPr>
              <a:t>Example: </a:t>
            </a:r>
            <a:r>
              <a:rPr kumimoji="1" lang="en" altLang="zh-CN" dirty="0">
                <a:latin typeface="Andale Mono" panose="020B0509000000000004" pitchFamily="49" charset="0"/>
              </a:rPr>
              <a:t>Two-Dimensional Binary Classification</a:t>
            </a:r>
            <a:endParaRPr kumimoji="1" lang="en-US" altLang="zh-CN" dirty="0">
              <a:latin typeface="Andale Mono" panose="020B0509000000000004" pitchFamily="49" charset="0"/>
            </a:endParaRPr>
          </a:p>
          <a:p>
            <a:pPr lvl="1">
              <a:spcAft>
                <a:spcPts val="1200"/>
              </a:spcAft>
            </a:pPr>
            <a:r>
              <a:rPr kumimoji="1" lang="en-US" altLang="zh-CN" dirty="0">
                <a:latin typeface="Andale Mono" panose="020B0509000000000004" pitchFamily="49" charset="0"/>
              </a:rPr>
              <a:t>Black-box model</a:t>
            </a:r>
          </a:p>
          <a:p>
            <a:pPr lvl="2">
              <a:spcAft>
                <a:spcPts val="1200"/>
              </a:spcAft>
            </a:pPr>
            <a:r>
              <a:rPr kumimoji="1" lang="en-US" altLang="zh-CN" dirty="0">
                <a:latin typeface="Andale Mono" panose="020B0509000000000004" pitchFamily="49" charset="0"/>
              </a:rPr>
              <a:t>Complex decision function f (unknown to LIME)</a:t>
            </a:r>
          </a:p>
          <a:p>
            <a:pPr lvl="1">
              <a:spcAft>
                <a:spcPts val="1200"/>
              </a:spcAft>
            </a:pPr>
            <a:r>
              <a:rPr kumimoji="1" lang="en-US" altLang="zh-CN" dirty="0">
                <a:latin typeface="Andale Mono" panose="020B0509000000000004" pitchFamily="49" charset="0"/>
              </a:rPr>
              <a:t>Red Cross: instance to be explained</a:t>
            </a:r>
            <a:endParaRPr lang="en" altLang="zh-CN" dirty="0"/>
          </a:p>
          <a:p>
            <a:pPr>
              <a:spcAft>
                <a:spcPts val="1200"/>
              </a:spcAft>
            </a:pPr>
            <a:endParaRPr lang="en" altLang="zh-CN" b="1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E9213F-7293-9548-8E8B-57A8738A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71" y="3429000"/>
            <a:ext cx="4114800" cy="26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4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title="建筑物图像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>
          <a:xfrm>
            <a:off x="600833" y="713799"/>
            <a:ext cx="4428523" cy="5137089"/>
          </a:xfrm>
        </p:spPr>
      </p:pic>
      <p:sp>
        <p:nvSpPr>
          <p:cNvPr id="10" name="六边形 9" descr="醒目图像中间的深色实心六边形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1597137" y="2241769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052DBB-CC72-4F59-92CE-00AB25EFF3F6}"/>
              </a:ext>
            </a:extLst>
          </p:cNvPr>
          <p:cNvSpPr txBox="1"/>
          <p:nvPr/>
        </p:nvSpPr>
        <p:spPr>
          <a:xfrm>
            <a:off x="2033233" y="352367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altLang="zh-CN" sz="1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Calibri Light" panose="020F0302020204030204" pitchFamily="34" charset="0"/>
              </a:rPr>
              <a:t>ER Explanations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51" y="2552512"/>
            <a:ext cx="2080172" cy="846616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Outline</a:t>
            </a:r>
            <a:endParaRPr lang="zh-CN" altLang="en-US" b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FD159354-55EC-344E-A4C8-920FC30D151C}"/>
              </a:ext>
            </a:extLst>
          </p:cNvPr>
          <p:cNvSpPr txBox="1">
            <a:spLocks/>
          </p:cNvSpPr>
          <p:nvPr/>
        </p:nvSpPr>
        <p:spPr>
          <a:xfrm>
            <a:off x="5467205" y="1866361"/>
            <a:ext cx="6798369" cy="331461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" altLang="zh-CN" sz="2400" dirty="0"/>
              <a:t>Explainer - LIME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" altLang="zh-CN" sz="2400" dirty="0"/>
              <a:t>ER Explainer – Mojito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" altLang="zh-CN" sz="2400" dirty="0"/>
              <a:t>Robustness of Classifiers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zh-CN" spc="300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DeepFool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altLang="zh-CN" spc="300" dirty="0">
                <a:solidFill>
                  <a:schemeClr val="accent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Universal Adversarial Perturbation</a:t>
            </a:r>
          </a:p>
          <a:p>
            <a:pPr marL="457200" indent="-4572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" altLang="zh-CN" sz="2400" dirty="0"/>
              <a:t>Robustness of Explainers</a:t>
            </a: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20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411F6B-0F88-474E-AC09-8D9FBDC7F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699" y="3429000"/>
            <a:ext cx="4478935" cy="2664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6"/>
                <a:ext cx="9347619" cy="4713352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LIME: Explaining the Predictions of Any Classifier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Example: 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Two-Dimensional Binary Classification</a:t>
                </a:r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Sampling instances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Getting predictions using f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Weighting them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Learned explanation: </a:t>
                </a:r>
                <a:r>
                  <a:rPr kumimoji="1" lang="en" altLang="zh-CN" b="1" dirty="0">
                    <a:latin typeface="Andale Mono" panose="020B0509000000000004" pitchFamily="49" charset="0"/>
                  </a:rPr>
                  <a:t>The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 </a:t>
                </a:r>
                <a:r>
                  <a:rPr kumimoji="1" lang="en" altLang="zh-CN" b="1" dirty="0">
                    <a:latin typeface="Andale Mono" panose="020B0509000000000004" pitchFamily="49" charset="0"/>
                  </a:rPr>
                  <a:t>Dashed Line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Locally faithful</a:t>
                </a:r>
              </a:p>
              <a:p>
                <a:pPr lvl="1">
                  <a:spcAft>
                    <a:spcPts val="1200"/>
                  </a:spcAft>
                </a:pPr>
                <a:endParaRPr lang="en" altLang="zh-CN" b="1" dirty="0"/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6"/>
                <a:ext cx="9347619" cy="4713352"/>
              </a:xfrm>
              <a:prstGeom prst="rect">
                <a:avLst/>
              </a:prstGeom>
              <a:blipFill>
                <a:blip r:embed="rId5"/>
                <a:stretch>
                  <a:fillRect l="-950" t="-1613" r="-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457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21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6"/>
                <a:ext cx="9347619" cy="4606904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LIME: Explaining the Predictions of Any Classifier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Let G be the class of </a:t>
                </a:r>
                <a:r>
                  <a:rPr kumimoji="1" lang="en" altLang="zh-CN" b="1" dirty="0">
                    <a:latin typeface="Andale Mono" panose="020B0509000000000004" pitchFamily="49" charset="0"/>
                  </a:rPr>
                  <a:t>linear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 models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Locally weighted square loss: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6"/>
                <a:ext cx="9347619" cy="4606904"/>
              </a:xfrm>
              <a:prstGeom prst="rect">
                <a:avLst/>
              </a:prstGeom>
              <a:blipFill>
                <a:blip r:embed="rId4"/>
                <a:stretch>
                  <a:fillRect l="-950" t="-1648" r="-543" b="-6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484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22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5"/>
                <a:ext cx="9347619" cy="5301738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LIME: Explaining the Predictions of Any Classifier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m:rPr>
                        <m:nor/>
                      </m:rPr>
                      <a:rPr lang="en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" altLang="zh-CN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" altLang="zh-CN">
                        <a:latin typeface="Cambria Math" panose="02040503050406030204" pitchFamily="18" charset="0"/>
                      </a:rPr>
                      <m:t>) =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𝑎𝑟𝑔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G</m:t>
                            </m:r>
                          </m:lim>
                        </m:limLow>
                      </m:fName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Complexity Measures: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Ω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b="1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For text,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kumimoji="1" lang="en-US" altLang="zh-CN" b="1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For images, ditto.</a:t>
                </a:r>
              </a:p>
              <a:p>
                <a:pPr marL="1257300" lvl="2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Selecting K features </a:t>
                </a:r>
                <a:br>
                  <a:rPr kumimoji="1" lang="en" altLang="zh-CN" dirty="0">
                    <a:latin typeface="Andale Mono" panose="020B0509000000000004" pitchFamily="49" charset="0"/>
                  </a:rPr>
                </a:br>
                <a:r>
                  <a:rPr kumimoji="1" lang="en" altLang="zh-CN" dirty="0">
                    <a:latin typeface="Andale Mono" panose="020B0509000000000004" pitchFamily="49" charset="0"/>
                  </a:rPr>
                  <a:t>with Lasso [12]</a:t>
                </a:r>
              </a:p>
              <a:p>
                <a:pPr lvl="3"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Lasso regression: </a:t>
                </a:r>
                <a:br>
                  <a:rPr kumimoji="1" lang="en-US" altLang="zh-CN" dirty="0">
                    <a:latin typeface="Andale Mono" panose="020B0509000000000004" pitchFamily="49" charset="0"/>
                  </a:rPr>
                </a:br>
                <a:r>
                  <a:rPr kumimoji="1" lang="en-US" altLang="zh-CN" dirty="0">
                    <a:latin typeface="Andale Mono" panose="020B0509000000000004" pitchFamily="49" charset="0"/>
                  </a:rPr>
                  <a:t>a feature extraction method</a:t>
                </a:r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marL="1257300" lvl="2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Learning the weights </a:t>
                </a:r>
                <a:br>
                  <a:rPr kumimoji="1" lang="en" altLang="zh-CN" dirty="0">
                    <a:latin typeface="Andale Mono" panose="020B0509000000000004" pitchFamily="49" charset="0"/>
                  </a:rPr>
                </a:br>
                <a:r>
                  <a:rPr kumimoji="1" lang="en" altLang="zh-CN" dirty="0">
                    <a:latin typeface="Andale Mono" panose="020B0509000000000004" pitchFamily="49" charset="0"/>
                  </a:rPr>
                  <a:t>using least squares</a:t>
                </a:r>
              </a:p>
              <a:p>
                <a:pPr>
                  <a:spcAft>
                    <a:spcPts val="1200"/>
                  </a:spcAft>
                </a:pPr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5"/>
                <a:ext cx="9347619" cy="5301738"/>
              </a:xfrm>
              <a:prstGeom prst="rect">
                <a:avLst/>
              </a:prstGeom>
              <a:blipFill>
                <a:blip r:embed="rId4"/>
                <a:stretch>
                  <a:fillRect l="-950" t="-1432" r="-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6BC068-E1A6-EC4D-B0EB-71D97886F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643" y="3752033"/>
            <a:ext cx="1902146" cy="1865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8E3C36-6E7F-CA43-A4EB-7BB3B6C20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661" y="3177715"/>
            <a:ext cx="1984848" cy="30140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3992DC-A753-4847-8B2E-520F1932E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8793" y="4399866"/>
            <a:ext cx="624860" cy="56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75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23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D5B80B-D897-D349-84EA-F05E5843A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88" y="3129750"/>
            <a:ext cx="5674710" cy="29583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530" y="610834"/>
                <a:ext cx="9912358" cy="5359041"/>
              </a:xfrm>
              <a:prstGeom prst="rect">
                <a:avLst/>
              </a:prstGeom>
            </p:spPr>
            <p:txBody>
              <a:bodyPr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LIME: Explaining the Predictions of Any Classifier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Algorithm: Linear Explanations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First, a classifier</a:t>
                </a:r>
                <a:r>
                  <a:rPr kumimoji="1" lang="zh-CN" altLang="en-US" dirty="0">
                    <a:latin typeface="Andale Mono" panose="020B05090000000000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kumimoji="1" lang="en" altLang="zh-CN" b="1" dirty="0">
                  <a:latin typeface="Andale Mono" panose="020B0509000000000004" pitchFamily="49" charset="0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Select a sample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to explain; </a:t>
                </a:r>
                <a:br>
                  <a:rPr kumimoji="1" lang="en" altLang="zh-CN" dirty="0">
                    <a:latin typeface="Andale Mono" panose="020B0509000000000004" pitchFamily="49" charset="0"/>
                  </a:rPr>
                </a:br>
                <a:r>
                  <a:rPr kumimoji="1" lang="en" altLang="zh-CN" dirty="0">
                    <a:latin typeface="Andale Mono" panose="020B0509000000000004" pitchFamily="49" charset="0"/>
                  </a:rPr>
                  <a:t>conduct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in the interpretable dimension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Define a proximity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, </a:t>
                </a:r>
                <a:br>
                  <a:rPr kumimoji="1" lang="en" altLang="zh-CN" dirty="0">
                    <a:latin typeface="Andale Mono" panose="020B0509000000000004" pitchFamily="49" charset="0"/>
                  </a:rPr>
                </a:br>
                <a:r>
                  <a:rPr kumimoji="1" lang="en" altLang="zh-CN" dirty="0">
                    <a:latin typeface="Andale Mono" panose="020B0509000000000004" pitchFamily="49" charset="0"/>
                  </a:rPr>
                  <a:t>and the maximum features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Get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perturbed samples. </a:t>
                </a:r>
                <a:br>
                  <a:rPr kumimoji="1" lang="en" altLang="zh-CN" dirty="0">
                    <a:latin typeface="Andale Mono" panose="020B0509000000000004" pitchFamily="49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: from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perturbation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Recover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to the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dimension and </a:t>
                </a:r>
                <a:br>
                  <a:rPr kumimoji="1" lang="en" altLang="zh-CN" dirty="0">
                    <a:latin typeface="Andale Mono" panose="020B0509000000000004" pitchFamily="49" charset="0"/>
                  </a:rPr>
                </a:br>
                <a:r>
                  <a:rPr kumimoji="1" lang="en" altLang="zh-CN" dirty="0">
                    <a:latin typeface="Andale Mono" panose="020B0509000000000004" pitchFamily="49" charset="0"/>
                  </a:rPr>
                  <a:t>calculate the predicted value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Collecting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perturbed samples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Using Lasso regression to obtain </a:t>
                </a:r>
                <a:br>
                  <a:rPr kumimoji="1" lang="en" altLang="zh-CN" dirty="0">
                    <a:latin typeface="Andale Mono" panose="020B0509000000000004" pitchFamily="49" charset="0"/>
                  </a:rPr>
                </a:br>
                <a:r>
                  <a:rPr kumimoji="1" lang="en" altLang="zh-CN" dirty="0">
                    <a:latin typeface="Andale Mono" panose="020B0509000000000004" pitchFamily="49" charset="0"/>
                  </a:rPr>
                  <a:t>weights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57D26F3D-FD33-F743-843B-1B82E9A4B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30" y="610834"/>
                <a:ext cx="9912358" cy="5359041"/>
              </a:xfrm>
              <a:prstGeom prst="rect">
                <a:avLst/>
              </a:prstGeom>
              <a:blipFill>
                <a:blip r:embed="rId5"/>
                <a:stretch>
                  <a:fillRect l="-768" t="-2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135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24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57D26F3D-FD33-F743-843B-1B82E9A4B88D}"/>
              </a:ext>
            </a:extLst>
          </p:cNvPr>
          <p:cNvSpPr txBox="1">
            <a:spLocks/>
          </p:cNvSpPr>
          <p:nvPr/>
        </p:nvSpPr>
        <p:spPr>
          <a:xfrm>
            <a:off x="1422190" y="1725052"/>
            <a:ext cx="9347619" cy="460690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LIME: Explaining the Predictions of Any Classifier</a:t>
            </a:r>
          </a:p>
          <a:p>
            <a:pPr>
              <a:spcAft>
                <a:spcPts val="1200"/>
              </a:spcAft>
            </a:pPr>
            <a:r>
              <a:rPr kumimoji="1" lang="en" altLang="zh-CN" b="1" dirty="0">
                <a:latin typeface="Andale Mono" panose="020B0509000000000004" pitchFamily="49" charset="0"/>
              </a:rPr>
              <a:t>Complexity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Relying on f(x) and N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3 seconds for explaining random forests with 1000 trees on a laptop with N = 5000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10 minutes for explaining deep neural network (Inception Network[4]).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76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25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4981D9-59B8-2742-A42E-2DBB35DF3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65" y="3910508"/>
            <a:ext cx="3499945" cy="1968719"/>
          </a:xfrm>
          <a:prstGeom prst="rect">
            <a:avLst/>
          </a:prstGeom>
        </p:spPr>
      </p:pic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24B81F55-9454-614C-ABD2-515E69F5FCBA}"/>
              </a:ext>
            </a:extLst>
          </p:cNvPr>
          <p:cNvSpPr txBox="1">
            <a:spLocks/>
          </p:cNvSpPr>
          <p:nvPr/>
        </p:nvSpPr>
        <p:spPr>
          <a:xfrm>
            <a:off x="1093552" y="890006"/>
            <a:ext cx="9347619" cy="460690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LIME: Explaining the Predictions of Any Classifier</a:t>
            </a:r>
          </a:p>
          <a:p>
            <a:pPr>
              <a:spcAft>
                <a:spcPts val="1200"/>
              </a:spcAft>
            </a:pPr>
            <a:r>
              <a:rPr kumimoji="1" lang="en" altLang="zh-CN" b="1" dirty="0">
                <a:latin typeface="Andale Mono" panose="020B0509000000000004" pitchFamily="49" charset="0"/>
              </a:rPr>
              <a:t>Limitations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" altLang="zh-CN" dirty="0">
                <a:latin typeface="Andale Mono" panose="020B0509000000000004" pitchFamily="49" charset="0"/>
              </a:rPr>
              <a:t>Certain interpretable representations will not be powerful enough to explain certain behaviors. </a:t>
            </a:r>
          </a:p>
          <a:p>
            <a:pPr lvl="2"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For example, a model that predicts sepia-toned images to be </a:t>
            </a:r>
            <a:r>
              <a:rPr lang="en" altLang="zh-CN" b="1" dirty="0">
                <a:latin typeface="Andale Mono" panose="020B0509000000000004" pitchFamily="49" charset="0"/>
              </a:rPr>
              <a:t>retro</a:t>
            </a:r>
            <a:r>
              <a:rPr lang="en" altLang="zh-CN" dirty="0">
                <a:latin typeface="Andale Mono" panose="020B0509000000000004" pitchFamily="49" charset="0"/>
              </a:rPr>
              <a:t> cannot be explained by presence or absence of super pixels. </a:t>
            </a:r>
          </a:p>
        </p:txBody>
      </p:sp>
    </p:spTree>
    <p:extLst>
      <p:ext uri="{BB962C8B-B14F-4D97-AF65-F5344CB8AC3E}">
        <p14:creationId xmlns:p14="http://schemas.microsoft.com/office/powerpoint/2010/main" val="814394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26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1093552" y="890006"/>
            <a:ext cx="9347619" cy="460690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LIME: Explaining the Predictions of Any Classifier</a:t>
            </a:r>
          </a:p>
          <a:p>
            <a:pPr>
              <a:spcAft>
                <a:spcPts val="1200"/>
              </a:spcAft>
            </a:pPr>
            <a:r>
              <a:rPr kumimoji="1" lang="en" altLang="zh-CN" b="1" dirty="0">
                <a:latin typeface="Andale Mono" panose="020B0509000000000004" pitchFamily="49" charset="0"/>
              </a:rPr>
              <a:t>Limitations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" altLang="zh-CN" dirty="0">
                <a:solidFill>
                  <a:schemeClr val="tx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Certain interpretable representations will not be powerful enough to explain certain behaviors. </a:t>
            </a:r>
          </a:p>
          <a:p>
            <a:pPr lvl="2">
              <a:spcAft>
                <a:spcPts val="1200"/>
              </a:spcAft>
            </a:pPr>
            <a:r>
              <a:rPr lang="en" altLang="zh-CN" dirty="0">
                <a:solidFill>
                  <a:schemeClr val="tx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For example, a model that predicts sepia-toned images to be </a:t>
            </a:r>
            <a:r>
              <a:rPr lang="en" altLang="zh-CN" b="1" dirty="0">
                <a:solidFill>
                  <a:schemeClr val="tx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retro</a:t>
            </a:r>
            <a:r>
              <a:rPr lang="en" altLang="zh-CN" dirty="0">
                <a:solidFill>
                  <a:schemeClr val="tx1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cannot be explained by presence or absence of super pixels.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" altLang="zh-CN" dirty="0">
                <a:latin typeface="Andale Mono" panose="020B0509000000000004" pitchFamily="49" charset="0"/>
              </a:rPr>
              <a:t>The explanation won’t be faithful if the underlying model is highly non-linear even in the locality of the prediction. </a:t>
            </a:r>
          </a:p>
          <a:p>
            <a:pPr marL="0" indent="0">
              <a:spcAft>
                <a:spcPts val="1200"/>
              </a:spcAft>
              <a:buNone/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505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27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FCDEF46-9667-504C-8FC6-C8DF6B615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40" y="3193458"/>
            <a:ext cx="11557000" cy="313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63ABFADF-5D2F-9A43-B53A-7C02863927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5952" y="1042406"/>
                <a:ext cx="9347619" cy="4606904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LIME: Explaining the Predictions of Any Classifier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Example: Deep Networks for Images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" altLang="zh-CN" b="1" dirty="0">
                    <a:latin typeface="Andale Mono" panose="020B0509000000000004" pitchFamily="49" charset="0"/>
                  </a:rPr>
                  <a:t>: Google’s pre-trained Inception neural network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9" name="文本占位符 1">
                <a:extLst>
                  <a:ext uri="{FF2B5EF4-FFF2-40B4-BE49-F238E27FC236}">
                    <a16:creationId xmlns:a16="http://schemas.microsoft.com/office/drawing/2014/main" id="{63ABFADF-5D2F-9A43-B53A-7C0286392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52" y="1042406"/>
                <a:ext cx="9347619" cy="4606904"/>
              </a:xfrm>
              <a:prstGeom prst="rect">
                <a:avLst/>
              </a:prstGeom>
              <a:blipFill>
                <a:blip r:embed="rId5"/>
                <a:stretch>
                  <a:fillRect l="-950" t="-1648" r="-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094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28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Explaining the Predictions of Any Classifier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700B43C6-1813-B546-9952-417A1F7F3935}"/>
              </a:ext>
            </a:extLst>
          </p:cNvPr>
          <p:cNvSpPr txBox="1">
            <a:spLocks/>
          </p:cNvSpPr>
          <p:nvPr/>
        </p:nvSpPr>
        <p:spPr>
          <a:xfrm>
            <a:off x="1245952" y="1042406"/>
            <a:ext cx="9347619" cy="460690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LIME: Explaining the Predictions of Any Classifier</a:t>
            </a:r>
          </a:p>
          <a:p>
            <a:pPr>
              <a:spcAft>
                <a:spcPts val="1200"/>
              </a:spcAft>
            </a:pPr>
            <a:r>
              <a:rPr kumimoji="1" lang="en" altLang="zh-CN" b="1" dirty="0">
                <a:latin typeface="Andale Mono" panose="020B0509000000000004" pitchFamily="49" charset="0"/>
              </a:rPr>
              <a:t>Example: Deep Networks for Images 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Source code [10]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0F10B9-E58A-234E-8407-87F24759721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25236" y="3127940"/>
            <a:ext cx="2124613" cy="28445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2C63D4-0185-574C-B1D1-C2E7B7C1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716" y="3127940"/>
            <a:ext cx="2124613" cy="28480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C1F1E8-2910-9C4E-A9A5-1E96A6B00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546" y="4267081"/>
            <a:ext cx="624860" cy="5697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BE1D13A-A7E6-D741-9DEC-2AD2C9693492}"/>
              </a:ext>
            </a:extLst>
          </p:cNvPr>
          <p:cNvSpPr/>
          <p:nvPr/>
        </p:nvSpPr>
        <p:spPr>
          <a:xfrm>
            <a:off x="-87456" y="5326144"/>
            <a:ext cx="2416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CN" sz="1200" dirty="0">
                <a:latin typeface="Andale Mono" panose="020B0509000000000004" pitchFamily="49" charset="0"/>
              </a:rPr>
              <a:t>restaurant: 0.97997963</a:t>
            </a:r>
          </a:p>
          <a:p>
            <a:pPr algn="r"/>
            <a:r>
              <a:rPr lang="en" altLang="zh-CN" sz="1200" dirty="0">
                <a:latin typeface="Andale Mono" panose="020B0509000000000004" pitchFamily="49" charset="0"/>
              </a:rPr>
              <a:t>wok: 0.0042263796</a:t>
            </a:r>
          </a:p>
          <a:p>
            <a:pPr algn="r"/>
            <a:r>
              <a:rPr lang="en" altLang="zh-CN" sz="1200" dirty="0">
                <a:latin typeface="Andale Mono" panose="020B0509000000000004" pitchFamily="49" charset="0"/>
              </a:rPr>
              <a:t>candle: 0.003481857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11032A-A643-384A-A59E-C1C698150578}"/>
              </a:ext>
            </a:extLst>
          </p:cNvPr>
          <p:cNvSpPr/>
          <p:nvPr/>
        </p:nvSpPr>
        <p:spPr>
          <a:xfrm>
            <a:off x="4581942" y="3897749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Andale Mono" panose="020B0509000000000004" pitchFamily="49" charset="0"/>
              </a:rPr>
              <a:t>why restaurant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5B8C469-EBBB-9C4A-915A-421D48C9D3D3}"/>
              </a:ext>
            </a:extLst>
          </p:cNvPr>
          <p:cNvSpPr/>
          <p:nvPr/>
        </p:nvSpPr>
        <p:spPr>
          <a:xfrm>
            <a:off x="7344584" y="2687146"/>
            <a:ext cx="1829458" cy="1829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E604960-9B5B-4940-B662-70DC9810D353}"/>
              </a:ext>
            </a:extLst>
          </p:cNvPr>
          <p:cNvSpPr/>
          <p:nvPr/>
        </p:nvSpPr>
        <p:spPr>
          <a:xfrm>
            <a:off x="7932146" y="5063637"/>
            <a:ext cx="498175" cy="5856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5239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29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SP-LIME</a:t>
            </a:r>
            <a:r>
              <a:rPr lang="en-US" altLang="zh-CN" sz="1100" b="0" dirty="0">
                <a:solidFill>
                  <a:schemeClr val="bg2"/>
                </a:solidFill>
              </a:rPr>
              <a:t>: </a:t>
            </a:r>
            <a:r>
              <a:rPr lang="en" altLang="zh-CN" sz="1100" b="0" dirty="0">
                <a:solidFill>
                  <a:schemeClr val="bg2"/>
                </a:solidFill>
              </a:rPr>
              <a:t>Submodular Pick for Explaining Models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1093552" y="890006"/>
            <a:ext cx="9347619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SP-LIME: Submodular Pick for Explaining Models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Other methods (like </a:t>
            </a:r>
            <a:r>
              <a:rPr kumimoji="1" lang="en" altLang="zh-CN" dirty="0" err="1">
                <a:latin typeface="Andale Mono" panose="020B0509000000000004" pitchFamily="49" charset="0"/>
              </a:rPr>
              <a:t>Modeltracker</a:t>
            </a:r>
            <a:r>
              <a:rPr kumimoji="1" lang="en" altLang="zh-CN" dirty="0">
                <a:latin typeface="Andale Mono" panose="020B0509000000000004" pitchFamily="49" charset="0"/>
              </a:rPr>
              <a:t>[5]):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Assisting users in selecting instances themselves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Improvement: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Raw data is not enough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Taking into account the </a:t>
            </a:r>
            <a:r>
              <a:rPr kumimoji="1" lang="en" altLang="zh-CN" u="sng" dirty="0">
                <a:latin typeface="Andale Mono" panose="020B0509000000000004" pitchFamily="49" charset="0"/>
              </a:rPr>
              <a:t>explanations</a:t>
            </a:r>
            <a:r>
              <a:rPr kumimoji="1" lang="en" altLang="zh-CN" dirty="0">
                <a:latin typeface="Andale Mono" panose="020B0509000000000004" pitchFamily="49" charset="0"/>
              </a:rPr>
              <a:t> for pick step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Objective:</a:t>
            </a:r>
            <a:endParaRPr kumimoji="1" lang="en-US" altLang="zh-CN" dirty="0">
              <a:latin typeface="Andale Mono" panose="020B0509000000000004" pitchFamily="49" charset="0"/>
            </a:endParaRP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Diverse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representative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Non-redundant</a:t>
            </a:r>
          </a:p>
          <a:p>
            <a:pPr>
              <a:spcAft>
                <a:spcPts val="1200"/>
              </a:spcAft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78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8A9FF69-64F2-E946-A1D8-0563B3B12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421" y="1120714"/>
            <a:ext cx="5849466" cy="781200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Andale Mono"/>
                <a:ea typeface="Microsoft YaHei UI"/>
              </a:rPr>
              <a:t>Sometimes you don’t know if you can trust a machine learning </a:t>
            </a:r>
            <a:r>
              <a:rPr kumimoji="1" lang="en-US" altLang="zh-CN" sz="2000" dirty="0">
                <a:solidFill>
                  <a:srgbClr val="FF0000"/>
                </a:solidFill>
                <a:latin typeface="Andale Mono"/>
                <a:ea typeface="Microsoft YaHei UI"/>
              </a:rPr>
              <a:t>prediction</a:t>
            </a:r>
            <a:r>
              <a:rPr kumimoji="1" lang="en-US" altLang="zh-CN" sz="2000" dirty="0">
                <a:latin typeface="Andale Mono"/>
                <a:ea typeface="Microsoft YaHei UI"/>
              </a:rPr>
              <a:t>.</a:t>
            </a:r>
            <a:endParaRPr kumimoji="1" lang="zh-CN" altLang="en-US" sz="2000" dirty="0">
              <a:latin typeface="Andale Mono"/>
              <a:ea typeface="Microsoft YaHei UI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CC23EDE-4FE2-A440-8B9C-4A1E5B117CE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/>
          <a:stretch/>
        </p:blipFill>
        <p:spPr>
          <a:xfrm>
            <a:off x="2395930" y="2305883"/>
            <a:ext cx="6556347" cy="3431403"/>
          </a:xfr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116409-5DC9-364B-924B-3334B89C6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13" name="页脚占位符 5">
            <a:extLst>
              <a:ext uri="{FF2B5EF4-FFF2-40B4-BE49-F238E27FC236}">
                <a16:creationId xmlns:a16="http://schemas.microsoft.com/office/drawing/2014/main" id="{15F5B718-A86C-FA4F-B284-CE66A983C9C7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Why do we need Model Explanations?</a:t>
            </a:r>
          </a:p>
        </p:txBody>
      </p:sp>
    </p:spTree>
    <p:extLst>
      <p:ext uri="{BB962C8B-B14F-4D97-AF65-F5344CB8AC3E}">
        <p14:creationId xmlns:p14="http://schemas.microsoft.com/office/powerpoint/2010/main" val="942150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30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SP-LIME</a:t>
            </a:r>
            <a:r>
              <a:rPr lang="en-US" altLang="zh-CN" sz="1100" b="0" dirty="0">
                <a:solidFill>
                  <a:schemeClr val="bg2"/>
                </a:solidFill>
              </a:rPr>
              <a:t>: </a:t>
            </a:r>
            <a:r>
              <a:rPr lang="en" altLang="zh-CN" sz="1100" b="0" dirty="0">
                <a:solidFill>
                  <a:schemeClr val="bg2"/>
                </a:solidFill>
              </a:rPr>
              <a:t>Submodular Pick for Explaining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6"/>
                <a:ext cx="9347619" cy="567896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SP-LIME: Submodular Pick for Explaining Models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Budget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: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Acceptable number of explanations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b="1" u="sng" dirty="0">
                    <a:latin typeface="Andale Mono" panose="020B0509000000000004" pitchFamily="49" charset="0"/>
                  </a:rPr>
                  <a:t>Pick Step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: 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Selecting B instances from a set of instances X</a:t>
                </a:r>
              </a:p>
              <a:p>
                <a:pPr lvl="2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Explanation Matrix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: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Dimension: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2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: number of instances</a:t>
                </a:r>
              </a:p>
              <a:p>
                <a:pPr lvl="2"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: number of interpretable components for each instance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Weights: </a:t>
                </a:r>
                <a:r>
                  <a:rPr kumimoji="1" lang="en" altLang="zh-CN" b="1" dirty="0">
                    <a:latin typeface="Andale Mono" panose="020B0509000000000004" pitchFamily="49" charset="0"/>
                  </a:rPr>
                  <a:t>Local Importance</a:t>
                </a:r>
              </a:p>
              <a:p>
                <a:pPr lvl="1">
                  <a:spcAft>
                    <a:spcPts val="1200"/>
                  </a:spcAft>
                </a:pPr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6"/>
                <a:ext cx="9347619" cy="5678960"/>
              </a:xfrm>
              <a:prstGeom prst="rect">
                <a:avLst/>
              </a:prstGeom>
              <a:blipFill>
                <a:blip r:embed="rId4"/>
                <a:stretch>
                  <a:fillRect l="-950" t="-1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8611C73-421F-7643-8F07-DC27CE08F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421" y="3351190"/>
            <a:ext cx="2375336" cy="21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95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31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SP-LIME</a:t>
            </a:r>
            <a:r>
              <a:rPr lang="en-US" altLang="zh-CN" sz="1100" b="0" dirty="0">
                <a:solidFill>
                  <a:schemeClr val="bg2"/>
                </a:solidFill>
              </a:rPr>
              <a:t>: </a:t>
            </a:r>
            <a:r>
              <a:rPr lang="en" altLang="zh-CN" sz="1100" b="0" dirty="0">
                <a:solidFill>
                  <a:schemeClr val="bg2"/>
                </a:solidFill>
              </a:rPr>
              <a:t>Submodular Pick for Explaining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6"/>
                <a:ext cx="9347619" cy="537416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SP-LIME: Submodular Pick for Explaining Models</a:t>
                </a:r>
              </a:p>
              <a:p>
                <a:pPr>
                  <a:spcBef>
                    <a:spcPts val="0"/>
                  </a:spcBef>
                </a:pP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Budget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kumimoji="1" lang="en" altLang="zh-CN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ndale Mono" panose="020B0509000000000004" pitchFamily="49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Explanation Matrix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 -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Global Importance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: 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 denotes the global importance of component-j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kumimoji="1"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𝒊𝒋</m:t>
                                </m:r>
                              </m:sub>
                            </m:sSub>
                          </m:e>
                        </m:nary>
                      </m:e>
                    </m:rad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6"/>
                <a:ext cx="9347619" cy="5374160"/>
              </a:xfrm>
              <a:prstGeom prst="rect">
                <a:avLst/>
              </a:prstGeom>
              <a:blipFill>
                <a:blip r:embed="rId4"/>
                <a:stretch>
                  <a:fillRect l="-950" t="-1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97276B4-F9A5-8541-8635-AB9FD5691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421" y="3351190"/>
            <a:ext cx="2375336" cy="2125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568C801-8BA0-B641-80D6-EB9D5C9A83B0}"/>
                  </a:ext>
                </a:extLst>
              </p:cNvPr>
              <p:cNvSpPr/>
              <p:nvPr/>
            </p:nvSpPr>
            <p:spPr>
              <a:xfrm>
                <a:off x="9859278" y="5489269"/>
                <a:ext cx="449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568C801-8BA0-B641-80D6-EB9D5C9A8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278" y="5489269"/>
                <a:ext cx="4490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822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32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SP-LIME</a:t>
            </a:r>
            <a:r>
              <a:rPr lang="en-US" altLang="zh-CN" sz="1100" b="0" dirty="0">
                <a:solidFill>
                  <a:schemeClr val="bg2"/>
                </a:solidFill>
              </a:rPr>
              <a:t>: </a:t>
            </a:r>
            <a:r>
              <a:rPr lang="en" altLang="zh-CN" sz="1100" b="0" dirty="0">
                <a:solidFill>
                  <a:schemeClr val="bg2"/>
                </a:solidFill>
              </a:rPr>
              <a:t>Submodular Pick for Explaining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5"/>
                <a:ext cx="9347619" cy="5831469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SP-LIME: Submodular Pick for Explaining Models</a:t>
                </a:r>
              </a:p>
              <a:p>
                <a:pPr>
                  <a:spcBef>
                    <a:spcPts val="0"/>
                  </a:spcBef>
                </a:pP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Budget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kumimoji="1" lang="en" altLang="zh-CN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ndale Mono" panose="020B0509000000000004" pitchFamily="49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Explanation Matrix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 -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" altLang="zh-CN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ndale Mono" panose="020B0509000000000004" pitchFamily="49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Global Importance </a:t>
                </a:r>
                <a14:m>
                  <m:oMath xmlns:m="http://schemas.openxmlformats.org/officeDocument/2006/math">
                    <m:r>
                      <a:rPr kumimoji="1" lang="en-US" altLang="zh-CN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kumimoji="1" lang="en-US" altLang="zh-CN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kumimoji="1" lang="en-US" altLang="zh-CN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>
                                <a:solidFill>
                                  <a:schemeClr val="tx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>
                                <a:solidFill>
                                  <a:schemeClr val="tx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zh-CN">
                                <a:solidFill>
                                  <a:schemeClr val="tx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>
                                <a:solidFill>
                                  <a:schemeClr val="tx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kumimoji="1" lang="en-US" altLang="zh-CN">
                                <a:solidFill>
                                  <a:schemeClr val="tx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>
                                    <a:solidFill>
                                      <a:schemeClr val="tx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kumimoji="1" lang="en-US" altLang="zh-CN">
                                    <a:solidFill>
                                      <a:schemeClr val="tx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𝒊𝒋</m:t>
                                </m:r>
                              </m:sub>
                            </m:sSub>
                          </m:e>
                        </m:nary>
                      </m:e>
                    </m:rad>
                  </m:oMath>
                </a14:m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Coverage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kumimoji="1" lang="en-US" altLang="zh-CN" dirty="0">
                    <a:latin typeface="Andale Mono" panose="020B0509000000000004" pitchFamily="49" charset="0"/>
                  </a:rPr>
                  <a:t>: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∃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Submodular Pick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𝑷𝒊𝒄𝒌</m:t>
                    </m:r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𝑎𝑟𝑔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li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lim>
                    </m:limLow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NP-hard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u="sng" dirty="0">
                    <a:latin typeface="Andale Mono" panose="020B0509000000000004" pitchFamily="49" charset="0"/>
                  </a:rPr>
                  <a:t>Submodularity</a:t>
                </a: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5"/>
                <a:ext cx="9347619" cy="5831469"/>
              </a:xfrm>
              <a:prstGeom prst="rect">
                <a:avLst/>
              </a:prstGeom>
              <a:blipFill>
                <a:blip r:embed="rId4"/>
                <a:stretch>
                  <a:fillRect l="-950" t="-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6E601D7B-DDB3-4242-BC7C-ED6A9E598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421" y="3351190"/>
            <a:ext cx="2375336" cy="212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3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288B09-3685-A547-8E8B-1FEEBB2F3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751" y="3267484"/>
            <a:ext cx="7767485" cy="3369273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33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SP-LIME</a:t>
            </a:r>
            <a:r>
              <a:rPr lang="en-US" altLang="zh-CN" sz="1100" b="0" dirty="0">
                <a:solidFill>
                  <a:schemeClr val="bg2"/>
                </a:solidFill>
              </a:rPr>
              <a:t>: </a:t>
            </a:r>
            <a:r>
              <a:rPr lang="en" altLang="zh-CN" sz="1100" b="0" dirty="0">
                <a:solidFill>
                  <a:schemeClr val="bg2"/>
                </a:solidFill>
              </a:rPr>
              <a:t>Submodular Pick for Explaining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5"/>
                <a:ext cx="9347619" cy="5831469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Submodularity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Submodular Function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Definition:</a:t>
                </a:r>
              </a:p>
              <a:p>
                <a:pPr marL="971550" lvl="1" indent="-514350">
                  <a:spcAft>
                    <a:spcPts val="1200"/>
                  </a:spcAft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∪{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5"/>
                <a:ext cx="9347619" cy="5831469"/>
              </a:xfrm>
              <a:prstGeom prst="rect">
                <a:avLst/>
              </a:prstGeom>
              <a:blipFill>
                <a:blip r:embed="rId5"/>
                <a:stretch>
                  <a:fillRect l="-950" t="-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238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34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SP-LIME</a:t>
            </a:r>
            <a:r>
              <a:rPr lang="en-US" altLang="zh-CN" sz="1100" b="0" dirty="0">
                <a:solidFill>
                  <a:schemeClr val="bg2"/>
                </a:solidFill>
              </a:rPr>
              <a:t>: </a:t>
            </a:r>
            <a:r>
              <a:rPr lang="en" altLang="zh-CN" sz="1100" b="0" dirty="0">
                <a:solidFill>
                  <a:schemeClr val="bg2"/>
                </a:solidFill>
              </a:rPr>
              <a:t>Submodular Pick for Explaining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5"/>
                <a:ext cx="9347619" cy="5831469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Submodularity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Submodular Function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Definition:</a:t>
                </a:r>
              </a:p>
              <a:p>
                <a:pPr marL="971550" lvl="1" indent="-514350">
                  <a:spcAft>
                    <a:spcPts val="1200"/>
                  </a:spcAft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,∀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∪{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Maximization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Greedy Algorithm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Find the </a:t>
                </a:r>
                <a:r>
                  <a:rPr kumimoji="1" lang="en" altLang="zh-CN" u="sng" dirty="0">
                    <a:latin typeface="Andale Mono" panose="020B0509000000000004" pitchFamily="49" charset="0"/>
                  </a:rPr>
                  <a:t>best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 instance each iteration</a:t>
                </a:r>
                <a:br>
                  <a:rPr kumimoji="1" lang="en" altLang="zh-CN" dirty="0">
                    <a:latin typeface="Andale Mono" panose="020B0509000000000004" pitchFamily="49" charset="0"/>
                  </a:rPr>
                </a:br>
                <a:r>
                  <a:rPr kumimoji="1" lang="en" altLang="zh-CN" dirty="0">
                    <a:latin typeface="Andale Mono" panose="020B0509000000000004" pitchFamily="49" charset="0"/>
                  </a:rPr>
                  <a:t>(</a:t>
                </a:r>
                <a:r>
                  <a:rPr kumimoji="1" lang="en-US" altLang="zh-CN" sz="1800" dirty="0">
                    <a:latin typeface="Andale Mono" panose="020B0509000000000004" pitchFamily="49" charset="0"/>
                  </a:rPr>
                  <a:t>highest marginal coverage gain)</a:t>
                </a:r>
                <a:endParaRPr kumimoji="1" lang="en" altLang="zh-CN" sz="1800" dirty="0">
                  <a:latin typeface="Andale Mono" panose="020B0509000000000004" pitchFamily="49" charset="0"/>
                </a:endParaRP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Approximation guarantee of </a:t>
                </a:r>
                <a:r>
                  <a:rPr kumimoji="1" lang="en" altLang="zh-CN" u="sng" dirty="0">
                    <a:latin typeface="Andale Mono" panose="020B0509000000000004" pitchFamily="49" charset="0"/>
                  </a:rPr>
                  <a:t>1-1/e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 to the optimal [11]</a:t>
                </a: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5"/>
                <a:ext cx="9347619" cy="5831469"/>
              </a:xfrm>
              <a:prstGeom prst="rect">
                <a:avLst/>
              </a:prstGeom>
              <a:blipFill>
                <a:blip r:embed="rId4"/>
                <a:stretch>
                  <a:fillRect l="-950" t="-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938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35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SP-LIME</a:t>
            </a:r>
            <a:r>
              <a:rPr lang="en-US" altLang="zh-CN" sz="1100" b="0" dirty="0">
                <a:solidFill>
                  <a:schemeClr val="bg2"/>
                </a:solidFill>
              </a:rPr>
              <a:t>: </a:t>
            </a:r>
            <a:r>
              <a:rPr lang="en" altLang="zh-CN" sz="1100" b="0" dirty="0">
                <a:solidFill>
                  <a:schemeClr val="bg2"/>
                </a:solidFill>
              </a:rPr>
              <a:t>Submodular Pick for Explaining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5"/>
                <a:ext cx="9347619" cy="5831469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SP-LIME: Submodular Pick for Explaining Models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solidFill>
                      <a:schemeClr val="tx1"/>
                    </a:solidFill>
                    <a:latin typeface="Andale Mono" panose="020B0509000000000004" pitchFamily="49" charset="0"/>
                  </a:rPr>
                  <a:t>Budget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kumimoji="1" lang="en" altLang="zh-CN" dirty="0">
                  <a:solidFill>
                    <a:schemeClr val="tx1"/>
                  </a:solidFill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solidFill>
                      <a:schemeClr val="tx1"/>
                    </a:solidFill>
                    <a:latin typeface="Andale Mono" panose="020B0509000000000004" pitchFamily="49" charset="0"/>
                  </a:rPr>
                  <a:t>Explanation Matrix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kumimoji="1" lang="en" altLang="zh-CN" dirty="0">
                    <a:solidFill>
                      <a:schemeClr val="tx1"/>
                    </a:solidFill>
                    <a:latin typeface="Andale Mono" panose="020B0509000000000004" pitchFamily="49" charset="0"/>
                  </a:rPr>
                  <a:t> -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" altLang="zh-CN" dirty="0">
                  <a:solidFill>
                    <a:schemeClr val="tx1"/>
                  </a:solidFill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solidFill>
                      <a:schemeClr val="tx1"/>
                    </a:solidFill>
                    <a:latin typeface="Andale Mono" panose="020B0509000000000004" pitchFamily="49" charset="0"/>
                  </a:rPr>
                  <a:t>Global Importance </a:t>
                </a:r>
                <a14:m>
                  <m:oMath xmlns:m="http://schemas.openxmlformats.org/officeDocument/2006/math">
                    <m:r>
                      <a:rPr kumimoji="1"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kumimoji="1" lang="en" altLang="zh-CN" dirty="0">
                  <a:solidFill>
                    <a:schemeClr val="tx1"/>
                  </a:solidFill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kumimoji="1" lang="en-US" altLang="zh-CN" dirty="0">
                    <a:latin typeface="Andale Mono" panose="020B0509000000000004" pitchFamily="49" charset="0"/>
                  </a:rPr>
                  <a:t>Coverage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kumimoji="1" lang="en-US" altLang="zh-CN" dirty="0">
                    <a:latin typeface="Andale Mono" panose="020B0509000000000004" pitchFamily="49" charset="0"/>
                  </a:rPr>
                  <a:t>: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∃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Greedy Strategy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Find the best instance </a:t>
                </a:r>
                <a:br>
                  <a:rPr kumimoji="1" lang="en" altLang="zh-CN" dirty="0">
                    <a:latin typeface="Andale Mono" panose="020B0509000000000004" pitchFamily="49" charset="0"/>
                  </a:rPr>
                </a:br>
                <a:r>
                  <a:rPr kumimoji="1" lang="en" altLang="zh-CN" dirty="0">
                    <a:latin typeface="Andale Mono" panose="020B0509000000000004" pitchFamily="49" charset="0"/>
                  </a:rPr>
                  <a:t>each iteration</a:t>
                </a: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5"/>
                <a:ext cx="9347619" cy="5831469"/>
              </a:xfrm>
              <a:prstGeom prst="rect">
                <a:avLst/>
              </a:prstGeom>
              <a:blipFill>
                <a:blip r:embed="rId4"/>
                <a:stretch>
                  <a:fillRect l="-950" t="-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239D2FC-960D-3142-B306-3A5E05D9C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157" y="2731424"/>
            <a:ext cx="5726563" cy="35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42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CB368E96-7947-6840-94F9-BF9F7637A6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78" b="-278"/>
          <a:stretch/>
        </p:blipFill>
        <p:spPr>
          <a:xfrm>
            <a:off x="6604000" y="18986"/>
            <a:ext cx="5588000" cy="6834276"/>
          </a:xfr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EC2183-1A97-A941-B3C0-7305F6F38D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36</a:t>
            </a:fld>
            <a:endParaRPr lang="zh-CN" altLang="en-US" dirty="0"/>
          </a:p>
        </p:txBody>
      </p:sp>
      <p:sp>
        <p:nvSpPr>
          <p:cNvPr id="3" name="AutoShape 2" descr="[公式]">
            <a:extLst>
              <a:ext uri="{FF2B5EF4-FFF2-40B4-BE49-F238E27FC236}">
                <a16:creationId xmlns:a16="http://schemas.microsoft.com/office/drawing/2014/main" id="{AB2C90B2-499F-7541-8935-C6D6F7C11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6517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3" descr="[公式]">
            <a:extLst>
              <a:ext uri="{FF2B5EF4-FFF2-40B4-BE49-F238E27FC236}">
                <a16:creationId xmlns:a16="http://schemas.microsoft.com/office/drawing/2014/main" id="{9F3483D6-1EEE-7D4B-838C-64F6E69B6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59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[公式]">
            <a:extLst>
              <a:ext uri="{FF2B5EF4-FFF2-40B4-BE49-F238E27FC236}">
                <a16:creationId xmlns:a16="http://schemas.microsoft.com/office/drawing/2014/main" id="{BBF07EF8-2583-CF4F-929E-46A1028D29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969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5" descr="[公式]">
            <a:extLst>
              <a:ext uri="{FF2B5EF4-FFF2-40B4-BE49-F238E27FC236}">
                <a16:creationId xmlns:a16="http://schemas.microsoft.com/office/drawing/2014/main" id="{F83E59D5-32D1-8349-8F8A-19138B7E1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3856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6" descr="[公式]">
            <a:extLst>
              <a:ext uri="{FF2B5EF4-FFF2-40B4-BE49-F238E27FC236}">
                <a16:creationId xmlns:a16="http://schemas.microsoft.com/office/drawing/2014/main" id="{B304B4ED-181E-154E-9FFB-55B85C8A03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456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50FF7418-77C0-944A-9326-DB8793C8D620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Summary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占位符 1">
                <a:extLst>
                  <a:ext uri="{FF2B5EF4-FFF2-40B4-BE49-F238E27FC236}">
                    <a16:creationId xmlns:a16="http://schemas.microsoft.com/office/drawing/2014/main" id="{4B776DD5-57D7-E04A-94CB-24768AE6F1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552" y="890006"/>
                <a:ext cx="9347619" cy="4606904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LIME: Summary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Complex Model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Black-box model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High input space dimension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Flat locality 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Linear Model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White-box model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</a:p>
              <a:p>
                <a:pPr lvl="2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𝒘𝒙</m:t>
                    </m:r>
                  </m:oMath>
                </a14:m>
                <a:endParaRPr kumimoji="1" lang="en" altLang="zh-CN" b="1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To Estimate the black-box model</a:t>
                </a:r>
              </a:p>
            </p:txBody>
          </p:sp>
        </mc:Choice>
        <mc:Fallback xmlns="">
          <p:sp>
            <p:nvSpPr>
              <p:cNvPr id="12" name="文本占位符 1">
                <a:extLst>
                  <a:ext uri="{FF2B5EF4-FFF2-40B4-BE49-F238E27FC236}">
                    <a16:creationId xmlns:a16="http://schemas.microsoft.com/office/drawing/2014/main" id="{4B776DD5-57D7-E04A-94CB-24768AE6F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52" y="890006"/>
                <a:ext cx="9347619" cy="4606904"/>
              </a:xfrm>
              <a:prstGeom prst="rect">
                <a:avLst/>
              </a:prstGeom>
              <a:blipFill>
                <a:blip r:embed="rId4"/>
                <a:stretch>
                  <a:fillRect l="-950" t="-1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028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37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Mojito: An Experience Report Using LIME 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Interpreting Deep Learning Models for Entity Resolution: </a:t>
            </a:r>
            <a:br>
              <a:rPr kumimoji="1" lang="en" altLang="zh-CN" b="1" dirty="0">
                <a:latin typeface="Andale Mono" panose="020B0509000000000004" pitchFamily="49" charset="0"/>
              </a:rPr>
            </a:br>
            <a:r>
              <a:rPr kumimoji="1" lang="en" altLang="zh-CN" b="1" dirty="0">
                <a:latin typeface="Andale Mono" panose="020B0509000000000004" pitchFamily="49" charset="0"/>
              </a:rPr>
              <a:t>An Experience Report Using LIME [3] 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ER</a:t>
            </a:r>
            <a:r>
              <a:rPr kumimoji="1" lang="zh-CN" altLang="en-US" dirty="0">
                <a:latin typeface="Andale Mono" panose="020B0509000000000004" pitchFamily="49" charset="0"/>
              </a:rPr>
              <a:t> </a:t>
            </a:r>
            <a:r>
              <a:rPr kumimoji="1" lang="en-US" altLang="zh-CN" dirty="0">
                <a:latin typeface="Andale Mono" panose="020B0509000000000004" pitchFamily="49" charset="0"/>
              </a:rPr>
              <a:t>Solutions</a:t>
            </a:r>
          </a:p>
          <a:p>
            <a:pPr lvl="1">
              <a:spcAft>
                <a:spcPts val="1200"/>
              </a:spcAft>
            </a:pPr>
            <a:r>
              <a:rPr kumimoji="1" lang="en-US" altLang="zh-CN" dirty="0">
                <a:latin typeface="Andale Mono" panose="020B0509000000000004" pitchFamily="49" charset="0"/>
              </a:rPr>
              <a:t>Magellan [7]</a:t>
            </a:r>
          </a:p>
          <a:p>
            <a:pPr lvl="1">
              <a:spcAft>
                <a:spcPts val="1200"/>
              </a:spcAft>
            </a:pPr>
            <a:r>
              <a:rPr kumimoji="1" lang="en-US" altLang="zh-CN" dirty="0">
                <a:latin typeface="Andale Mono" panose="020B0509000000000004" pitchFamily="49" charset="0"/>
              </a:rPr>
              <a:t>Deep Learning [6]</a:t>
            </a:r>
            <a:r>
              <a:rPr kumimoji="1" lang="en" altLang="zh-CN" dirty="0">
                <a:latin typeface="Andale Mono" panose="020B05090000000000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Mojito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Adapted LIME to ER task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Interpretable explanations of DL models applied to ER</a:t>
            </a:r>
          </a:p>
        </p:txBody>
      </p:sp>
    </p:spTree>
    <p:extLst>
      <p:ext uri="{BB962C8B-B14F-4D97-AF65-F5344CB8AC3E}">
        <p14:creationId xmlns:p14="http://schemas.microsoft.com/office/powerpoint/2010/main" val="261443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38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Mojito: An Experience Report Using LIME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103" y="761240"/>
                <a:ext cx="10446807" cy="559511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Mojito: An Experience Report Using LIME 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Recall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Entity Resolution 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Entity: real-world objects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Entity Mention: description of real-world objects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Goal: Find all pairs of tuples (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" altLang="zh-CN" dirty="0">
                    <a:latin typeface="Andale Mono" panose="020B0509000000000004" pitchFamily="49" charset="0"/>
                  </a:rPr>
                  <a:t>)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Binary Classification Problem</a:t>
                </a:r>
              </a:p>
              <a:p>
                <a:pPr lvl="2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𝑀𝑎𝑡𝑐h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𝑁𝑜𝑀𝑎𝑡𝑐h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Training Set: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endParaRPr kumimoji="1"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" y="761240"/>
                <a:ext cx="10446807" cy="5595110"/>
              </a:xfrm>
              <a:prstGeom prst="rect">
                <a:avLst/>
              </a:prstGeom>
              <a:blipFill>
                <a:blip r:embed="rId4"/>
                <a:stretch>
                  <a:fillRect l="-850" t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47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39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Mojito: An Experience Report Using LIME 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Mojito: An Experience Report Using LIME 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Explain ER Prediction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Relationship</a:t>
            </a:r>
          </a:p>
          <a:p>
            <a:pPr lvl="2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Components of the record</a:t>
            </a:r>
          </a:p>
          <a:p>
            <a:pPr lvl="2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Model’s prediction</a:t>
            </a:r>
          </a:p>
        </p:txBody>
      </p:sp>
    </p:spTree>
    <p:extLst>
      <p:ext uri="{BB962C8B-B14F-4D97-AF65-F5344CB8AC3E}">
        <p14:creationId xmlns:p14="http://schemas.microsoft.com/office/powerpoint/2010/main" val="122872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CC23EDE-4FE2-A440-8B9C-4A1E5B117CE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2395930" y="2305883"/>
            <a:ext cx="7368389" cy="3431403"/>
          </a:xfr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4</a:t>
            </a:fld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D0822FC-59C1-6E42-9149-256F1B080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13" name="页脚占位符 5">
            <a:extLst>
              <a:ext uri="{FF2B5EF4-FFF2-40B4-BE49-F238E27FC236}">
                <a16:creationId xmlns:a16="http://schemas.microsoft.com/office/drawing/2014/main" id="{6F3802DD-EC78-364F-8892-A3B18D899A16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Why do we need Model Explanations?</a:t>
            </a:r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C3BFBCEE-D695-CE4C-BA1E-FFC564CF53E9}"/>
              </a:ext>
            </a:extLst>
          </p:cNvPr>
          <p:cNvSpPr txBox="1">
            <a:spLocks/>
          </p:cNvSpPr>
          <p:nvPr/>
        </p:nvSpPr>
        <p:spPr>
          <a:xfrm>
            <a:off x="638421" y="1120714"/>
            <a:ext cx="5849466" cy="7812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ndale Mono" panose="020B0509000000000004" pitchFamily="49" charset="0"/>
              </a:rPr>
              <a:t>Also need to know if you can trust a </a:t>
            </a:r>
            <a:r>
              <a:rPr kumimoji="1" lang="en-US" altLang="zh-CN" sz="2000" dirty="0">
                <a:solidFill>
                  <a:srgbClr val="FF0000"/>
                </a:solidFill>
                <a:latin typeface="Andale Mono" panose="020B0509000000000004" pitchFamily="49" charset="0"/>
              </a:rPr>
              <a:t>model</a:t>
            </a:r>
            <a:r>
              <a:rPr kumimoji="1" lang="en-US" altLang="zh-CN" sz="2000" dirty="0">
                <a:latin typeface="Andale Mono" panose="020B0509000000000004" pitchFamily="49" charset="0"/>
              </a:rPr>
              <a:t>...</a:t>
            </a:r>
            <a:endParaRPr kumimoji="1" lang="zh-CN" altLang="en-US" sz="20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93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40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Mojito: An Experience Report Using LIME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103" y="761240"/>
                <a:ext cx="10446807" cy="537416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Mojito: An Experience Report Using LIME 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Approaches 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Representative text sequence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>
                  <a:latin typeface="Andale Mono" panose="020B0509000000000004" pitchFamily="49" charset="0"/>
                  <a:ea typeface="Cambria Math" panose="02040503050406030204" pitchFamily="18" charset="0"/>
                </a:endParaRP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Extended tokens: add prefix</a:t>
                </a:r>
              </a:p>
              <a:p>
                <a:pPr lvl="3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Left or right</a:t>
                </a:r>
              </a:p>
              <a:p>
                <a:pPr lvl="3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Attribute</a:t>
                </a:r>
              </a:p>
              <a:p>
                <a:pPr>
                  <a:spcAft>
                    <a:spcPts val="1200"/>
                  </a:spcAft>
                </a:pPr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" y="761240"/>
                <a:ext cx="10446807" cy="5374160"/>
              </a:xfrm>
              <a:prstGeom prst="rect">
                <a:avLst/>
              </a:prstGeom>
              <a:blipFill>
                <a:blip r:embed="rId4"/>
                <a:stretch>
                  <a:fillRect l="-850" t="-1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6FC233A5-ED76-6946-8CAB-047B208CD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90922"/>
            <a:ext cx="12192000" cy="201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34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41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Mojito: An Experience Report Using LIME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103" y="761240"/>
                <a:ext cx="10446807" cy="537416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Mojito: An Experience Report Using LIME 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Approaches 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Representative text sequence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>
                  <a:latin typeface="Andale Mono" panose="020B0509000000000004" pitchFamily="49" charset="0"/>
                  <a:ea typeface="Cambria Math" panose="02040503050406030204" pitchFamily="18" charset="0"/>
                </a:endParaRP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Extended tokens 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Perturbation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LIME_DROP</a:t>
                </a:r>
              </a:p>
              <a:p>
                <a:pPr lvl="3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Generating more </a:t>
                </a:r>
                <a:r>
                  <a:rPr kumimoji="1" lang="en" altLang="zh-CN" b="1" dirty="0">
                    <a:latin typeface="Andale Mono" panose="020B0509000000000004" pitchFamily="49" charset="0"/>
                  </a:rPr>
                  <a:t>NoMatch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 predictions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LIME_COPY</a:t>
                </a:r>
              </a:p>
              <a:p>
                <a:pPr lvl="3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Copying attributes from left to right (vice versa)</a:t>
                </a:r>
              </a:p>
              <a:p>
                <a:pPr lvl="3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Generating more </a:t>
                </a:r>
                <a:r>
                  <a:rPr kumimoji="1" lang="en" altLang="zh-CN" b="1" dirty="0">
                    <a:latin typeface="Andale Mono" panose="020B0509000000000004" pitchFamily="49" charset="0"/>
                  </a:rPr>
                  <a:t>Match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 predictions</a:t>
                </a:r>
              </a:p>
              <a:p>
                <a:pPr>
                  <a:spcAft>
                    <a:spcPts val="1200"/>
                  </a:spcAft>
                </a:pPr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" y="761240"/>
                <a:ext cx="10446807" cy="5374160"/>
              </a:xfrm>
              <a:prstGeom prst="rect">
                <a:avLst/>
              </a:prstGeom>
              <a:blipFill>
                <a:blip r:embed="rId4"/>
                <a:stretch>
                  <a:fillRect l="-850" t="-1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68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42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Mojito: An Experience Report Using LIME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103" y="761240"/>
                <a:ext cx="10446807" cy="537416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Mojito: An Experience Report Using LIME 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Approaches 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Representative text sequence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dirty="0">
                  <a:latin typeface="Andale Mono" panose="020B0509000000000004" pitchFamily="49" charset="0"/>
                  <a:ea typeface="Cambria Math" panose="02040503050406030204" pitchFamily="18" charset="0"/>
                </a:endParaRP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Extended tokens 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Perturbation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LIME_DROP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LIME_COPY</a:t>
                </a: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" y="761240"/>
                <a:ext cx="10446807" cy="5374160"/>
              </a:xfrm>
              <a:prstGeom prst="rect">
                <a:avLst/>
              </a:prstGeom>
              <a:blipFill>
                <a:blip r:embed="rId4"/>
                <a:stretch>
                  <a:fillRect l="-850" t="-1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22AAC9F-2209-E14D-9554-A3E34FB2C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40458"/>
            <a:ext cx="12192000" cy="201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05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D3B97A-DCD2-1142-B0D4-2185563C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41" y="1147908"/>
            <a:ext cx="6087069" cy="5710091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43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Mojito: An Experience Report Using LIME 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Mojito: An Experience Report Using LIME 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iTunes-amazon dataset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Importance</a:t>
            </a:r>
          </a:p>
          <a:p>
            <a:pPr lvl="2">
              <a:spcAft>
                <a:spcPts val="1200"/>
              </a:spcAft>
            </a:pPr>
            <a:r>
              <a:rPr kumimoji="1" lang="en" altLang="zh-CN" i="1" dirty="0">
                <a:latin typeface="Andale Mono" panose="020B0509000000000004" pitchFamily="49" charset="0"/>
              </a:rPr>
              <a:t>Time </a:t>
            </a:r>
            <a:r>
              <a:rPr kumimoji="1" lang="en" altLang="zh-CN" dirty="0">
                <a:latin typeface="Andale Mono" panose="020B0509000000000004" pitchFamily="49" charset="0"/>
              </a:rPr>
              <a:t>attribute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Little relevance</a:t>
            </a:r>
          </a:p>
          <a:p>
            <a:pPr lvl="2">
              <a:spcAft>
                <a:spcPts val="1200"/>
              </a:spcAft>
            </a:pPr>
            <a:r>
              <a:rPr kumimoji="1" lang="en" altLang="zh-CN" i="1" dirty="0">
                <a:latin typeface="Andale Mono" panose="020B0509000000000004" pitchFamily="49" charset="0"/>
              </a:rPr>
              <a:t>Song name</a:t>
            </a:r>
          </a:p>
          <a:p>
            <a:pPr lvl="2">
              <a:spcAft>
                <a:spcPts val="1200"/>
              </a:spcAft>
            </a:pPr>
            <a:r>
              <a:rPr kumimoji="1" lang="en" altLang="zh-CN" i="1" dirty="0">
                <a:latin typeface="Andale Mono" panose="020B0509000000000004" pitchFamily="49" charset="0"/>
              </a:rPr>
              <a:t>album name</a:t>
            </a:r>
          </a:p>
          <a:p>
            <a:pPr lvl="2">
              <a:spcAft>
                <a:spcPts val="1200"/>
              </a:spcAft>
            </a:pPr>
            <a:r>
              <a:rPr kumimoji="1" lang="en" altLang="zh-CN" i="1" dirty="0">
                <a:latin typeface="Andale Mono" panose="020B0509000000000004" pitchFamily="49" charset="0"/>
              </a:rPr>
              <a:t>artist name</a:t>
            </a:r>
          </a:p>
          <a:p>
            <a:pPr lvl="1">
              <a:spcAft>
                <a:spcPts val="1200"/>
              </a:spcAft>
            </a:pPr>
            <a:r>
              <a:rPr kumimoji="1" lang="en" altLang="zh-CN" b="1" u="sng" dirty="0">
                <a:solidFill>
                  <a:srgbClr val="C00000"/>
                </a:solidFill>
                <a:latin typeface="Andale Mono" panose="020B0509000000000004" pitchFamily="49" charset="0"/>
              </a:rPr>
              <a:t>Sensitive</a:t>
            </a:r>
          </a:p>
          <a:p>
            <a:pPr lvl="2">
              <a:spcAft>
                <a:spcPts val="1200"/>
              </a:spcAft>
            </a:pPr>
            <a:r>
              <a:rPr kumimoji="1" lang="en" altLang="zh-CN" i="1" dirty="0">
                <a:latin typeface="Andale Mono" panose="020B0509000000000004" pitchFamily="49" charset="0"/>
              </a:rPr>
              <a:t>Time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6F206EA-8C10-AB4F-82FC-9CFD3EB6F451}"/>
              </a:ext>
            </a:extLst>
          </p:cNvPr>
          <p:cNvSpPr/>
          <p:nvPr/>
        </p:nvSpPr>
        <p:spPr>
          <a:xfrm>
            <a:off x="5454868" y="1418896"/>
            <a:ext cx="536027" cy="9038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3FD4F26-414E-C84B-8EB1-8F4D178AD087}"/>
              </a:ext>
            </a:extLst>
          </p:cNvPr>
          <p:cNvSpPr/>
          <p:nvPr/>
        </p:nvSpPr>
        <p:spPr>
          <a:xfrm>
            <a:off x="5465378" y="4650827"/>
            <a:ext cx="536027" cy="9038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E9006C3-3C12-0F48-A59B-E5908FE26246}"/>
              </a:ext>
            </a:extLst>
          </p:cNvPr>
          <p:cNvSpPr/>
          <p:nvPr/>
        </p:nvSpPr>
        <p:spPr>
          <a:xfrm>
            <a:off x="8381999" y="4650827"/>
            <a:ext cx="536027" cy="9038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2999DD1-CFC0-5347-A2DA-57EE7D219FBF}"/>
              </a:ext>
            </a:extLst>
          </p:cNvPr>
          <p:cNvSpPr/>
          <p:nvPr/>
        </p:nvSpPr>
        <p:spPr>
          <a:xfrm>
            <a:off x="8313680" y="1543533"/>
            <a:ext cx="536027" cy="9038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865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673A5D-7628-EF48-BCA3-3203EA10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441" y="1141321"/>
            <a:ext cx="6377634" cy="5716679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44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Mojito: An Experience Report Using LIME 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Mojito: An Experience Report Using LIME 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Beers dataset</a:t>
            </a:r>
          </a:p>
          <a:p>
            <a:pPr lvl="1">
              <a:spcAft>
                <a:spcPts val="1200"/>
              </a:spcAft>
            </a:pPr>
            <a:r>
              <a:rPr kumimoji="1" lang="en" altLang="zh-CN" b="1" u="sng" dirty="0">
                <a:solidFill>
                  <a:srgbClr val="C00000"/>
                </a:solidFill>
                <a:latin typeface="Andale Mono" panose="020B0509000000000004" pitchFamily="49" charset="0"/>
              </a:rPr>
              <a:t>Sensitive</a:t>
            </a:r>
          </a:p>
          <a:p>
            <a:pPr lvl="2">
              <a:spcAft>
                <a:spcPts val="1200"/>
              </a:spcAft>
            </a:pPr>
            <a:r>
              <a:rPr kumimoji="1" lang="en" altLang="zh-CN" sz="2000" i="1" dirty="0">
                <a:latin typeface="Andale Mono" panose="020B0509000000000004" pitchFamily="49" charset="0"/>
              </a:rPr>
              <a:t>Imperial Red Ale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4E66FB-3E20-F24E-87E9-0FA330AA1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905" r="48550" b="905"/>
          <a:stretch/>
        </p:blipFill>
        <p:spPr>
          <a:xfrm>
            <a:off x="559103" y="2985327"/>
            <a:ext cx="4008090" cy="33710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1692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Trust </a:t>
            </a:r>
            <a:r>
              <a:rPr lang="en-US" altLang="zh-CN" b="0" dirty="0">
                <a:cs typeface="Calibri Light" panose="020F0302020204030204" pitchFamily="34" charset="0"/>
              </a:rPr>
              <a:t>in Classifiers</a:t>
            </a:r>
            <a:endParaRPr lang="zh-CN" altLang="en-US" b="0" dirty="0">
              <a:cs typeface="Calibri Light" panose="020F03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F1621C-E1D8-0847-98F2-3EF5FE86746C}"/>
              </a:ext>
            </a:extLst>
          </p:cNvPr>
          <p:cNvSpPr/>
          <p:nvPr/>
        </p:nvSpPr>
        <p:spPr>
          <a:xfrm>
            <a:off x="855056" y="1930540"/>
            <a:ext cx="3153427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kumimoji="1" lang="en-US" altLang="zh-CN" sz="5400" b="1" dirty="0">
                <a:solidFill>
                  <a:schemeClr val="bg1"/>
                </a:solidFill>
              </a:rPr>
              <a:t>Sensitivity</a:t>
            </a:r>
          </a:p>
          <a:p>
            <a:pPr marL="685800" indent="-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solidFill>
                  <a:schemeClr val="bg1"/>
                </a:solidFill>
              </a:rPr>
              <a:t>Training data</a:t>
            </a:r>
          </a:p>
          <a:p>
            <a:pPr marL="685800" indent="-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solidFill>
                  <a:schemeClr val="bg1"/>
                </a:solidFill>
              </a:rPr>
              <a:t>Test data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C800C8-35D6-3146-8188-0E95BCD60E18}"/>
              </a:ext>
            </a:extLst>
          </p:cNvPr>
          <p:cNvSpPr/>
          <p:nvPr/>
        </p:nvSpPr>
        <p:spPr>
          <a:xfrm>
            <a:off x="6616962" y="3371035"/>
            <a:ext cx="3457293" cy="2923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kumimoji="1" lang="en-US" altLang="zh-CN" sz="5400" b="1" dirty="0">
                <a:solidFill>
                  <a:srgbClr val="FFC000"/>
                </a:solidFill>
              </a:rPr>
              <a:t>Robustness</a:t>
            </a:r>
          </a:p>
          <a:p>
            <a:pPr marL="685800" indent="-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solidFill>
                  <a:srgbClr val="FFC000"/>
                </a:solidFill>
              </a:rPr>
              <a:t>Classifiers</a:t>
            </a:r>
          </a:p>
          <a:p>
            <a:pPr marL="685800" indent="-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solidFill>
                  <a:srgbClr val="FFC000"/>
                </a:solidFill>
              </a:rPr>
              <a:t>Explainers</a:t>
            </a:r>
            <a:endParaRPr lang="zh-CN" altLang="en-US" sz="2800" b="1" dirty="0">
              <a:solidFill>
                <a:srgbClr val="FFC000"/>
              </a:solidFill>
            </a:endParaRPr>
          </a:p>
          <a:p>
            <a:endParaRPr lang="zh-CN" altLang="en-US" sz="5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46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DeepFool: Fool the Classifiers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Robustness of Classifiers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Instability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Adversarial Perturbation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DeepFool- a simple and accurate method to fool deep neural networks [8]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Perturbations of the data samples</a:t>
            </a:r>
          </a:p>
          <a:p>
            <a:pPr lvl="2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Small </a:t>
            </a:r>
          </a:p>
          <a:p>
            <a:pPr lvl="2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Imperceptible</a:t>
            </a:r>
            <a:r>
              <a:rPr kumimoji="1" lang="en" altLang="zh-CN" b="1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6904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47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DeepFool: Fool the Classifiers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147746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DeepFool: Fool the Classifiers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Example: Whale and Turtle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9F01AA-92ED-3E4E-9C42-DF57EF66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170" y="2948469"/>
            <a:ext cx="2061135" cy="20423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2E9651-AD95-0D46-8176-467CC3D38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801" y="4017959"/>
            <a:ext cx="547876" cy="4995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72B2F7-1EB7-4A43-9561-46EE37573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125" y="2216024"/>
            <a:ext cx="2033028" cy="20423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F11DBC-34B2-8845-9FC8-FC6356BAB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596" y="4323137"/>
            <a:ext cx="1995554" cy="2014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7AA860-083A-AA41-8146-B75CD5D63187}"/>
                  </a:ext>
                </a:extLst>
              </p:cNvPr>
              <p:cNvSpPr/>
              <p:nvPr/>
            </p:nvSpPr>
            <p:spPr>
              <a:xfrm>
                <a:off x="2809256" y="5138914"/>
                <a:ext cx="1956962" cy="534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Original Image </a:t>
                </a:r>
                <a14:m>
                  <m:oMath xmlns:m="http://schemas.openxmlformats.org/officeDocument/2006/math"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𝒙</m:t>
                    </m:r>
                  </m:oMath>
                </a14:m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acc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𝑘</m:t>
                        </m:r>
                      </m:e>
                    </m:acc>
                    <m:d>
                      <m:d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=“whale” 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B7AA860-083A-AA41-8146-B75CD5D63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256" y="5138914"/>
                <a:ext cx="1956962" cy="534762"/>
              </a:xfrm>
              <a:prstGeom prst="rect">
                <a:avLst/>
              </a:prstGeom>
              <a:blipFill>
                <a:blip r:embed="rId8"/>
                <a:stretch>
                  <a:fillRect t="-2273" b="-68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C96D8D4-B70F-3644-8585-C7D684BB1C58}"/>
                  </a:ext>
                </a:extLst>
              </p:cNvPr>
              <p:cNvSpPr/>
              <p:nvPr/>
            </p:nvSpPr>
            <p:spPr>
              <a:xfrm>
                <a:off x="8441544" y="3088048"/>
                <a:ext cx="1956962" cy="534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Image </a:t>
                </a:r>
                <a14:m>
                  <m:oMath xmlns:m="http://schemas.openxmlformats.org/officeDocument/2006/math"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𝒙</m:t>
                    </m:r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+</m:t>
                    </m:r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𝒓</m:t>
                    </m:r>
                  </m:oMath>
                </a14:m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acc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𝑘</m:t>
                        </m:r>
                      </m:e>
                    </m:acc>
                    <m:d>
                      <m:d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𝒙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+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𝒓</m:t>
                        </m:r>
                      </m:e>
                    </m:d>
                  </m:oMath>
                </a14:m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=“turtle” 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C96D8D4-B70F-3644-8585-C7D684BB1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544" y="3088048"/>
                <a:ext cx="1956962" cy="534762"/>
              </a:xfrm>
              <a:prstGeom prst="rect">
                <a:avLst/>
              </a:prstGeom>
              <a:blipFill>
                <a:blip r:embed="rId9"/>
                <a:stretch>
                  <a:fillRect r="-1282" b="-68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5FB2555-7F84-4A4B-9C6C-F847A8EAB623}"/>
                  </a:ext>
                </a:extLst>
              </p:cNvPr>
              <p:cNvSpPr/>
              <p:nvPr/>
            </p:nvSpPr>
            <p:spPr>
              <a:xfrm>
                <a:off x="8467281" y="4990866"/>
                <a:ext cx="1956962" cy="534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Purtabation </a:t>
                </a:r>
                <a14:m>
                  <m:oMath xmlns:m="http://schemas.openxmlformats.org/officeDocument/2006/math"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𝒓</m:t>
                    </m:r>
                  </m:oMath>
                </a14:m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 </a:t>
                </a:r>
              </a:p>
              <a:p>
                <a:pPr algn="ctr"/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by </a:t>
                </a:r>
                <a:r>
                  <a:rPr kumimoji="1" lang="en" altLang="zh-CN" sz="1400" b="1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DeepFool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5FB2555-7F84-4A4B-9C6C-F847A8EAB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281" y="4990866"/>
                <a:ext cx="1956962" cy="534762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721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48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DeepFool: Fool the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103" y="761240"/>
                <a:ext cx="10446807" cy="559511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DeepFool: Fool the Classifiers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Robustness of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Robustness at point x</a:t>
                </a:r>
                <a:endParaRPr kumimoji="1" lang="en-US" altLang="zh-CN" dirty="0">
                  <a:latin typeface="Andale Mono" panose="020B0509000000000004" pitchFamily="49" charset="0"/>
                </a:endParaRPr>
              </a:p>
              <a:p>
                <a:pPr lvl="2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𝑠𝑢𝑏𝑗𝑒𝑐𝑡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)≠</m:t>
                    </m:r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Robustness</a:t>
                </a:r>
              </a:p>
              <a:p>
                <a:pPr lvl="2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" y="761240"/>
                <a:ext cx="10446807" cy="5595110"/>
              </a:xfrm>
              <a:prstGeom prst="rect">
                <a:avLst/>
              </a:prstGeom>
              <a:blipFill>
                <a:blip r:embed="rId4"/>
                <a:stretch>
                  <a:fillRect l="-850" t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F223E175-BFFC-284A-A671-DCE26BFC4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488" y="3323101"/>
            <a:ext cx="1589019" cy="15745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D05F160-1154-E649-969D-9DFAD59A9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907" y="4303910"/>
            <a:ext cx="547876" cy="4995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DA8F42-D19D-EB4C-B86B-510304744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422" y="2965334"/>
            <a:ext cx="1567350" cy="15745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73DF3D4-16D1-3B43-B4F8-2A43F5365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1357" y="4612835"/>
            <a:ext cx="1538460" cy="1552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B275407-9B3E-BE42-B6B5-C64E826E9F14}"/>
                  </a:ext>
                </a:extLst>
              </p:cNvPr>
              <p:cNvSpPr/>
              <p:nvPr/>
            </p:nvSpPr>
            <p:spPr>
              <a:xfrm>
                <a:off x="5265945" y="5139365"/>
                <a:ext cx="1956962" cy="534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Original Image </a:t>
                </a:r>
                <a14:m>
                  <m:oMath xmlns:m="http://schemas.openxmlformats.org/officeDocument/2006/math"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𝒙</m:t>
                    </m:r>
                  </m:oMath>
                </a14:m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acc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𝑘</m:t>
                        </m:r>
                      </m:e>
                    </m:acc>
                    <m:d>
                      <m:d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=“whale” 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B275407-9B3E-BE42-B6B5-C64E826E9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945" y="5139365"/>
                <a:ext cx="1956962" cy="534762"/>
              </a:xfrm>
              <a:prstGeom prst="rect">
                <a:avLst/>
              </a:prstGeom>
              <a:blipFill>
                <a:blip r:embed="rId9"/>
                <a:stretch>
                  <a:fillRect t="-2273" b="-68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9916FC-D342-2146-9742-54ABDBCA620D}"/>
                  </a:ext>
                </a:extLst>
              </p:cNvPr>
              <p:cNvSpPr/>
              <p:nvPr/>
            </p:nvSpPr>
            <p:spPr>
              <a:xfrm>
                <a:off x="9719239" y="3308765"/>
                <a:ext cx="1956962" cy="534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Image </a:t>
                </a:r>
                <a14:m>
                  <m:oMath xmlns:m="http://schemas.openxmlformats.org/officeDocument/2006/math"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𝒙</m:t>
                    </m:r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+</m:t>
                    </m:r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𝒓</m:t>
                    </m:r>
                  </m:oMath>
                </a14:m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acc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𝑘</m:t>
                        </m:r>
                      </m:e>
                    </m:acc>
                    <m:d>
                      <m:d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dPr>
                      <m:e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𝒙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+</m:t>
                        </m:r>
                        <m:r>
                          <a:rPr kumimoji="1" lang="en-US" altLang="zh-CN" sz="1400" b="1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𝒓</m:t>
                        </m:r>
                      </m:e>
                    </m:d>
                  </m:oMath>
                </a14:m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=“turtle” 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C9916FC-D342-2146-9742-54ABDBCA62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239" y="3308765"/>
                <a:ext cx="1956962" cy="534762"/>
              </a:xfrm>
              <a:prstGeom prst="rect">
                <a:avLst/>
              </a:prstGeom>
              <a:blipFill>
                <a:blip r:embed="rId10"/>
                <a:stretch>
                  <a:fillRect t="-2273" r="-1923" b="-4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08EF9AF-1437-1749-9A60-6579EC0970DD}"/>
                  </a:ext>
                </a:extLst>
              </p:cNvPr>
              <p:cNvSpPr/>
              <p:nvPr/>
            </p:nvSpPr>
            <p:spPr>
              <a:xfrm>
                <a:off x="9744976" y="5211583"/>
                <a:ext cx="1956962" cy="534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Purtabation </a:t>
                </a:r>
                <a14:m>
                  <m:oMath xmlns:m="http://schemas.openxmlformats.org/officeDocument/2006/math">
                    <m:r>
                      <a:rPr kumimoji="1" lang="en-US" altLang="zh-CN" sz="1400" b="1" i="1" smtClean="0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𝒓</m:t>
                    </m:r>
                  </m:oMath>
                </a14:m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 </a:t>
                </a:r>
              </a:p>
              <a:p>
                <a:pPr algn="ctr"/>
                <a:r>
                  <a:rPr kumimoji="1" lang="en" altLang="zh-CN" sz="1400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by </a:t>
                </a:r>
                <a:r>
                  <a:rPr kumimoji="1" lang="en" altLang="zh-CN" sz="1400" b="1" dirty="0">
                    <a:latin typeface="Andale Mono" panose="020B0509000000000004" pitchFamily="49" charset="0"/>
                    <a:ea typeface="Microsoft YaHei UI" panose="020B0503020204020204" pitchFamily="34" charset="-122"/>
                  </a:rPr>
                  <a:t>DeepFool</a:t>
                </a: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08EF9AF-1437-1749-9A60-6579EC097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976" y="5211583"/>
                <a:ext cx="1956962" cy="534762"/>
              </a:xfrm>
              <a:prstGeom prst="rect">
                <a:avLst/>
              </a:prstGeom>
              <a:blipFill>
                <a:blip r:embed="rId11"/>
                <a:stretch>
                  <a:fillRect b="-4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708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49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Robustness of Classifiers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DeepFool: Fool the Classifiers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Weak</a:t>
            </a:r>
            <a:r>
              <a:rPr kumimoji="1" lang="zh-CN" altLang="en-US" dirty="0">
                <a:latin typeface="Andale Mono" panose="020B0509000000000004" pitchFamily="49" charset="0"/>
              </a:rPr>
              <a:t> </a:t>
            </a:r>
            <a:r>
              <a:rPr kumimoji="1" lang="en" altLang="zh-CN" dirty="0">
                <a:latin typeface="Andale Mono" panose="020B0509000000000004" pitchFamily="49" charset="0"/>
              </a:rPr>
              <a:t>Generalization</a:t>
            </a:r>
            <a:r>
              <a:rPr kumimoji="1" lang="zh-CN" altLang="en-US" dirty="0">
                <a:latin typeface="Andale Mono" panose="020B0509000000000004" pitchFamily="49" charset="0"/>
              </a:rPr>
              <a:t> </a:t>
            </a:r>
            <a:r>
              <a:rPr kumimoji="1" lang="en-US" altLang="zh-CN" dirty="0">
                <a:latin typeface="Andale Mono" panose="020B0509000000000004" pitchFamily="49" charset="0"/>
              </a:rPr>
              <a:t>Ability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Sensitive to small adversarial perturbations 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Misclassifying minimally perturbed data</a:t>
            </a:r>
          </a:p>
          <a:p>
            <a:pPr lvl="2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Visually similar to normal samples</a:t>
            </a:r>
          </a:p>
        </p:txBody>
      </p:sp>
    </p:spTree>
    <p:extLst>
      <p:ext uri="{BB962C8B-B14F-4D97-AF65-F5344CB8AC3E}">
        <p14:creationId xmlns:p14="http://schemas.microsoft.com/office/powerpoint/2010/main" val="404277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5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8843FA-DEE9-6640-A650-B5AF9B880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75"/>
          <a:stretch/>
        </p:blipFill>
        <p:spPr>
          <a:xfrm>
            <a:off x="2395930" y="2086837"/>
            <a:ext cx="5270500" cy="22821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DE23BDA-456E-684A-9C9B-ED79A7EC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15" name="页脚占位符 5">
            <a:extLst>
              <a:ext uri="{FF2B5EF4-FFF2-40B4-BE49-F238E27FC236}">
                <a16:creationId xmlns:a16="http://schemas.microsoft.com/office/drawing/2014/main" id="{F823A104-DC1B-DC4F-9729-9E2EBFAD5131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Why do we need Model Explanations?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649DC1B3-BB9C-3244-84F4-6DD1DCE15BE1}"/>
              </a:ext>
            </a:extLst>
          </p:cNvPr>
          <p:cNvSpPr txBox="1">
            <a:spLocks/>
          </p:cNvSpPr>
          <p:nvPr/>
        </p:nvSpPr>
        <p:spPr>
          <a:xfrm>
            <a:off x="638421" y="1120714"/>
            <a:ext cx="5849466" cy="7812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ndale Mono" panose="020B0509000000000004" pitchFamily="49" charset="0"/>
              </a:rPr>
              <a:t>A classifier identifies the huskies as wolves.</a:t>
            </a:r>
            <a:endParaRPr kumimoji="1" lang="zh-CN" altLang="en-US" sz="20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54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6394BE-2822-A743-906D-7F26623B5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82" y="3390447"/>
            <a:ext cx="4416316" cy="2710152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50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Robustness of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103" y="761240"/>
                <a:ext cx="10446807" cy="537416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DeepFool: Fool the Binary Classifiers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Binary Classifiers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Hyper-plane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Each side corresponds different classification results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To change the classification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Cross the split plane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Vertical</a:t>
                </a:r>
                <a:r>
                  <a:rPr kumimoji="1" lang="zh-CN" altLang="en-US" dirty="0">
                    <a:latin typeface="Andale Mono" panose="020B0509000000000004" pitchFamily="49" charset="0"/>
                  </a:rPr>
                  <a:t> 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shortest way == </a:t>
                </a:r>
                <a:r>
                  <a:rPr kumimoji="1" lang="en" altLang="zh-CN" u="sng" dirty="0">
                    <a:solidFill>
                      <a:srgbClr val="C00000"/>
                    </a:solidFill>
                    <a:latin typeface="Andale Mono" panose="020B0509000000000004" pitchFamily="49" charset="0"/>
                  </a:rPr>
                  <a:t>Robustness</a:t>
                </a:r>
                <a:r>
                  <a:rPr kumimoji="1" lang="en" altLang="zh-CN" dirty="0">
                    <a:latin typeface="Andale Mono" panose="020B0509000000000004" pitchFamily="49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" altLang="zh-CN" u="sng" dirty="0">
                  <a:solidFill>
                    <a:srgbClr val="C00000"/>
                  </a:solidFill>
                  <a:latin typeface="Andale Mono" panose="020B0509000000000004" pitchFamily="49" charset="0"/>
                </a:endParaRPr>
              </a:p>
              <a:p>
                <a:pPr lvl="3">
                  <a:spcAft>
                    <a:spcPts val="1200"/>
                  </a:spcAft>
                </a:pPr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" y="761240"/>
                <a:ext cx="10446807" cy="5374160"/>
              </a:xfrm>
              <a:prstGeom prst="rect">
                <a:avLst/>
              </a:prstGeom>
              <a:blipFill>
                <a:blip r:embed="rId5"/>
                <a:stretch>
                  <a:fillRect l="-850" t="-1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>
            <a:extLst>
              <a:ext uri="{FF2B5EF4-FFF2-40B4-BE49-F238E27FC236}">
                <a16:creationId xmlns:a16="http://schemas.microsoft.com/office/drawing/2014/main" id="{E16BF835-64ED-4146-9B0D-DF9B63D13335}"/>
              </a:ext>
            </a:extLst>
          </p:cNvPr>
          <p:cNvSpPr/>
          <p:nvPr/>
        </p:nvSpPr>
        <p:spPr>
          <a:xfrm>
            <a:off x="9007365" y="4897820"/>
            <a:ext cx="536029" cy="44143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80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6ACF0B-5244-4A44-A67D-7ABFFB97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07" y="3351406"/>
            <a:ext cx="5354364" cy="2783994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51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Robustness of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103" y="761240"/>
                <a:ext cx="10446807" cy="537416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DeepFool: Fool the Binary Classifiers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Binary Classifiers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To change the classification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Cross the split plane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Vertical</a:t>
                </a:r>
                <a:r>
                  <a:rPr kumimoji="1" lang="zh-CN" altLang="en-US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 </a:t>
                </a: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shortest way == </a:t>
                </a:r>
                <a:r>
                  <a:rPr kumimoji="1" lang="en" altLang="zh-CN" u="sng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Robustness</a:t>
                </a:r>
                <a:r>
                  <a:rPr kumimoji="1" lang="en" altLang="zh-CN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Andale Mono" panose="020B0509000000000004" pitchFamily="49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" altLang="zh-CN" u="sng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Iteration approach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Approaching the hyper-plane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Multi-class Classifier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Choosing the direction </a:t>
                </a:r>
              </a:p>
              <a:p>
                <a:pPr lvl="2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To find the shortest way</a:t>
                </a: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" y="761240"/>
                <a:ext cx="10446807" cy="5374160"/>
              </a:xfrm>
              <a:prstGeom prst="rect">
                <a:avLst/>
              </a:prstGeom>
              <a:blipFill>
                <a:blip r:embed="rId5"/>
                <a:stretch>
                  <a:fillRect l="-850" t="-1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6579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52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Adversarial Perturbation and Classifiers Explainer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Adversarial Perturbation and Classifiers Explainer</a:t>
            </a:r>
            <a:endParaRPr kumimoji="1" lang="en" altLang="zh-CN" dirty="0">
              <a:latin typeface="Andale Mono" panose="020B0509000000000004" pitchFamily="49" charset="0"/>
            </a:endParaRP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Fine-tuning </a:t>
            </a:r>
            <a:r>
              <a:rPr kumimoji="1" lang="en-US" altLang="zh-CN" dirty="0">
                <a:latin typeface="Andale Mono" panose="020B0509000000000004" pitchFamily="49" charset="0"/>
              </a:rPr>
              <a:t>using adversarial examples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Increasing robustness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F03386-F32F-7E44-ABC0-03610F1F9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885" y="1950197"/>
            <a:ext cx="5790831" cy="47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50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53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Adversarial Perturbation and Classifiers Explainer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Adversarial Perturbation and Classifiers Explainer</a:t>
            </a:r>
            <a:endParaRPr kumimoji="1" lang="en" altLang="zh-CN" dirty="0">
              <a:latin typeface="Andale Mono" panose="020B0509000000000004" pitchFamily="49" charset="0"/>
            </a:endParaRP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Fine-tuning </a:t>
            </a:r>
            <a:r>
              <a:rPr kumimoji="1" lang="en-US" altLang="zh-CN" dirty="0">
                <a:latin typeface="Andale Mono" panose="020B0509000000000004" pitchFamily="49" charset="0"/>
              </a:rPr>
              <a:t>using adversarial examples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Increasing robustness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Improving the accuracy</a:t>
            </a:r>
          </a:p>
          <a:p>
            <a:pPr>
              <a:spcAft>
                <a:spcPts val="1200"/>
              </a:spcAft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CA85089-3C91-CF4D-B555-F7B095FAC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045728"/>
              </p:ext>
            </p:extLst>
          </p:nvPr>
        </p:nvGraphicFramePr>
        <p:xfrm>
          <a:off x="2636173" y="3464575"/>
          <a:ext cx="8127999" cy="212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964000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018184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8274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Classifier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 Error</a:t>
                      </a:r>
                    </a:p>
                    <a:p>
                      <a:r>
                        <a:rPr lang="en-US" altLang="zh-CN" dirty="0"/>
                        <a:t>Before fine-tuning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Test Error</a:t>
                      </a:r>
                    </a:p>
                    <a:p>
                      <a:r>
                        <a:rPr lang="en-US" altLang="zh-CN" dirty="0"/>
                        <a:t>After fine-tuning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008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LeNet</a:t>
                      </a:r>
                      <a:r>
                        <a:rPr lang="en-US" altLang="zh-CN" dirty="0"/>
                        <a:t> (MNIST)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035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FC500-150-10 (MNIST)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1.7%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49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NIM (CIFAR-10)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11.2%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8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LeNet</a:t>
                      </a:r>
                      <a:r>
                        <a:rPr lang="en-US" altLang="zh-CN" dirty="0"/>
                        <a:t> (CIFAR-10)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22.6%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20.0%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578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208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C20341-12C6-B140-92BC-DF0AAB490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63" y="0"/>
            <a:ext cx="4852737" cy="685800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C29AE6-D05A-C148-9A79-BE5AF8FDA6D3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Universal Adversarial Perturbations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27A88742-E1A5-8F40-A15A-E4D90B7E51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103" y="761240"/>
                <a:ext cx="10446807" cy="559511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Universal Adversarial Perturbations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Same perturbation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Image-agnostic</a:t>
                </a:r>
              </a:p>
              <a:p>
                <a:pPr lvl="1"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Small / Non-significant affect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" altLang="zh-CN" dirty="0">
                    <a:latin typeface="Andale Mono" panose="020B0509000000000004" pitchFamily="49" charset="0"/>
                  </a:rPr>
                  <a:t>Universal Adversarial </a:t>
                </a:r>
                <a:br>
                  <a:rPr kumimoji="1" lang="en" altLang="zh-CN" dirty="0">
                    <a:latin typeface="Andale Mono" panose="020B0509000000000004" pitchFamily="49" charset="0"/>
                  </a:rPr>
                </a:br>
                <a:r>
                  <a:rPr kumimoji="1" lang="en" altLang="zh-CN" dirty="0">
                    <a:latin typeface="Andale Mono" panose="020B0509000000000004" pitchFamily="49" charset="0"/>
                  </a:rPr>
                  <a:t>Perturbations [9]</a:t>
                </a: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marL="914400" lvl="1" indent="-457200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kumimoji="1"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≥1−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27A88742-E1A5-8F40-A15A-E4D90B7E5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" y="761240"/>
                <a:ext cx="10446807" cy="5595110"/>
              </a:xfrm>
              <a:prstGeom prst="rect">
                <a:avLst/>
              </a:prstGeom>
              <a:blipFill>
                <a:blip r:embed="rId4"/>
                <a:stretch>
                  <a:fillRect l="-850" t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303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55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Universal Adversarial Perturbations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103" y="761240"/>
                <a:ext cx="10446807" cy="559511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Universal Adversarial Perturbations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-US" altLang="zh-CN" b="0" i="0" dirty="0">
                    <a:latin typeface="Andale Mono" panose="020B0509000000000004" pitchFamily="49" charset="0"/>
                  </a:rPr>
                  <a:t>Iteration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:endParaRPr kumimoji="1" lang="en" altLang="zh-CN" dirty="0">
                  <a:latin typeface="Andale Mono" panose="020B0509000000000004" pitchFamily="49" charset="0"/>
                </a:endParaRP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Ball</m:t>
                    </m:r>
                  </m:oMath>
                </a14:m>
                <a:endParaRPr kumimoji="1"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 xmlns="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03" y="761240"/>
                <a:ext cx="10446807" cy="5595110"/>
              </a:xfrm>
              <a:prstGeom prst="rect">
                <a:avLst/>
              </a:prstGeom>
              <a:blipFill>
                <a:blip r:embed="rId4"/>
                <a:stretch>
                  <a:fillRect l="-850" t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0D265AA-857E-6541-B376-BA5D1C2A2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26" y="1258146"/>
            <a:ext cx="5108951" cy="54633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F336BB-67CA-AE4E-9DF5-0D8B1DCE0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206" y="3429000"/>
            <a:ext cx="4953000" cy="457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3987A8-5D15-5345-B8EA-BD31CCBBD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206" y="2376892"/>
            <a:ext cx="4686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7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E367C4B-FF18-8D47-AFF6-C2B0D0E25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2669"/>
            <a:ext cx="12192000" cy="1829348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56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Universal Adversarial Perturbations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5951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Universal Adversarial Perturbations</a:t>
            </a:r>
            <a:endParaRPr lang="en" altLang="zh-CN" dirty="0"/>
          </a:p>
          <a:p>
            <a:pPr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500 images -&gt; 30%</a:t>
            </a:r>
          </a:p>
          <a:p>
            <a:pPr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4000 images -&gt; 70%</a:t>
            </a:r>
          </a:p>
          <a:p>
            <a:pPr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Fooling ratios on the set X, and the validation set</a:t>
            </a:r>
          </a:p>
          <a:p>
            <a:pPr>
              <a:spcAft>
                <a:spcPts val="1200"/>
              </a:spcAft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44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57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Universal Adversarial Perturbations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39"/>
            <a:ext cx="10446807" cy="578670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Universal Adversarial Perturbations</a:t>
            </a:r>
          </a:p>
          <a:p>
            <a:pPr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Cross-model universality </a:t>
            </a:r>
          </a:p>
          <a:p>
            <a:pPr lvl="1"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Doubly-universal</a:t>
            </a:r>
          </a:p>
          <a:p>
            <a:pPr>
              <a:spcAft>
                <a:spcPts val="1200"/>
              </a:spcAft>
            </a:pPr>
            <a:endParaRPr lang="en" altLang="zh-CN" dirty="0">
              <a:latin typeface="Andale Mono" panose="020B0509000000000004" pitchFamily="49" charset="0"/>
            </a:endParaRPr>
          </a:p>
          <a:p>
            <a:pPr>
              <a:spcAft>
                <a:spcPts val="1200"/>
              </a:spcAft>
            </a:pPr>
            <a:endParaRPr lang="en" altLang="zh-CN" dirty="0">
              <a:latin typeface="Andale Mono" panose="020B0509000000000004" pitchFamily="49" charset="0"/>
            </a:endParaRPr>
          </a:p>
          <a:p>
            <a:pPr>
              <a:spcAft>
                <a:spcPts val="1200"/>
              </a:spcAft>
            </a:pPr>
            <a:endParaRPr lang="en" altLang="zh-CN" dirty="0">
              <a:latin typeface="Andale Mono" panose="020B0509000000000004" pitchFamily="49" charset="0"/>
            </a:endParaRPr>
          </a:p>
          <a:p>
            <a:pPr>
              <a:spcAft>
                <a:spcPts val="1200"/>
              </a:spcAft>
            </a:pPr>
            <a:endParaRPr lang="en" altLang="zh-CN" dirty="0">
              <a:latin typeface="Andale Mono" panose="020B0509000000000004" pitchFamily="49" charset="0"/>
            </a:endParaRPr>
          </a:p>
          <a:p>
            <a:pPr>
              <a:spcAft>
                <a:spcPts val="1200"/>
              </a:spcAft>
            </a:pPr>
            <a:endParaRPr lang="en" altLang="zh-CN" dirty="0">
              <a:latin typeface="Andale Mono" panose="020B0509000000000004" pitchFamily="49" charset="0"/>
            </a:endParaRPr>
          </a:p>
          <a:p>
            <a:pPr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Fine-tuning the network</a:t>
            </a:r>
          </a:p>
          <a:p>
            <a:pPr lvl="1"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Mild improvement in the robustness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841955-A753-284B-87B5-77C8AA18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2357163"/>
            <a:ext cx="113919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51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4526B9-CADE-A54D-86E3-C38A7524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474" y="2899316"/>
            <a:ext cx="5991526" cy="3891777"/>
          </a:xfrm>
          <a:prstGeom prst="rect">
            <a:avLst/>
          </a:prstGeom>
        </p:spPr>
      </p:pic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246871" y="527065"/>
            <a:ext cx="10446807" cy="579567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Universal Adversarial Perturbations</a:t>
            </a:r>
          </a:p>
          <a:p>
            <a:pPr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Measuring the sensitivity to universal perturbations </a:t>
            </a:r>
          </a:p>
          <a:p>
            <a:pPr lvl="1">
              <a:spcAft>
                <a:spcPts val="1200"/>
              </a:spcAft>
            </a:pPr>
            <a:r>
              <a:rPr lang="en-US" altLang="zh-CN" dirty="0">
                <a:latin typeface="Andale Mono" panose="020B0509000000000004" pitchFamily="49" charset="0"/>
              </a:rPr>
              <a:t>Types of Perturbations</a:t>
            </a:r>
            <a:endParaRPr lang="en" altLang="zh-CN" dirty="0"/>
          </a:p>
          <a:p>
            <a:pPr marL="1371600" lvl="2" indent="-457200">
              <a:spcAft>
                <a:spcPts val="1200"/>
              </a:spcAft>
              <a:buFont typeface="+mj-lt"/>
              <a:buAutoNum type="arabicPeriod"/>
            </a:pPr>
            <a:r>
              <a:rPr lang="en" altLang="zh-CN" dirty="0">
                <a:solidFill>
                  <a:srgbClr val="FF0000"/>
                </a:solidFill>
                <a:latin typeface="Andale Mono" panose="020B0509000000000004" pitchFamily="49" charset="0"/>
              </a:rPr>
              <a:t>Universal adversarial perturbation</a:t>
            </a:r>
          </a:p>
          <a:p>
            <a:pPr marL="1371600" lvl="2" indent="-457200">
              <a:spcAft>
                <a:spcPts val="1200"/>
              </a:spcAft>
              <a:buFont typeface="+mj-lt"/>
              <a:buAutoNum type="arabicPeriod"/>
            </a:pPr>
            <a:r>
              <a:rPr lang="en" altLang="zh-CN" dirty="0">
                <a:latin typeface="Andale Mono" panose="020B0509000000000004" pitchFamily="49" charset="0"/>
              </a:rPr>
              <a:t>Random perturbation </a:t>
            </a:r>
          </a:p>
          <a:p>
            <a:pPr marL="1371600" lvl="2" indent="-457200">
              <a:spcAft>
                <a:spcPts val="1200"/>
              </a:spcAft>
              <a:buFont typeface="+mj-lt"/>
              <a:buAutoNum type="arabicPeriod"/>
            </a:pPr>
            <a:r>
              <a:rPr lang="en" altLang="zh-CN" dirty="0">
                <a:latin typeface="Andale Mono" panose="020B0509000000000004" pitchFamily="49" charset="0"/>
              </a:rPr>
              <a:t>Adversarial perturbation computed </a:t>
            </a:r>
            <a:br>
              <a:rPr lang="en" altLang="zh-CN" dirty="0">
                <a:latin typeface="Andale Mono" panose="020B0509000000000004" pitchFamily="49" charset="0"/>
              </a:rPr>
            </a:br>
            <a:r>
              <a:rPr lang="en" altLang="zh-CN" dirty="0">
                <a:latin typeface="Andale Mono" panose="020B0509000000000004" pitchFamily="49" charset="0"/>
              </a:rPr>
              <a:t>for a randomly picked sample 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DF methods</a:t>
            </a:r>
          </a:p>
          <a:p>
            <a:pPr lvl="3">
              <a:spcBef>
                <a:spcPts val="0"/>
              </a:spcBef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FGS methods</a:t>
            </a:r>
          </a:p>
          <a:p>
            <a:pPr marL="1371600" lvl="2" indent="-457200">
              <a:spcAft>
                <a:spcPts val="1200"/>
              </a:spcAft>
              <a:buFont typeface="+mj-lt"/>
              <a:buAutoNum type="arabicPeriod"/>
            </a:pPr>
            <a:r>
              <a:rPr lang="en" altLang="zh-CN" dirty="0">
                <a:latin typeface="Andale Mono" panose="020B0509000000000004" pitchFamily="49" charset="0"/>
              </a:rPr>
              <a:t>Sum of adversarial perturbations </a:t>
            </a:r>
            <a:br>
              <a:rPr lang="en" altLang="zh-CN" dirty="0">
                <a:latin typeface="Andale Mono" panose="020B0509000000000004" pitchFamily="49" charset="0"/>
              </a:rPr>
            </a:br>
            <a:r>
              <a:rPr lang="en" altLang="zh-CN" dirty="0">
                <a:latin typeface="Andale Mono" panose="020B0509000000000004" pitchFamily="49" charset="0"/>
              </a:rPr>
              <a:t>over X </a:t>
            </a:r>
          </a:p>
          <a:p>
            <a:pPr marL="1371600" lvl="2" indent="-457200">
              <a:spcAft>
                <a:spcPts val="1200"/>
              </a:spcAft>
              <a:buFont typeface="+mj-lt"/>
              <a:buAutoNum type="arabicPeriod"/>
            </a:pPr>
            <a:r>
              <a:rPr lang="en" altLang="zh-CN" dirty="0">
                <a:latin typeface="Andale Mono" panose="020B0509000000000004" pitchFamily="49" charset="0"/>
              </a:rPr>
              <a:t>Mean of the images 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58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Universal Adversarial Perturbations</a:t>
            </a:r>
          </a:p>
        </p:txBody>
      </p:sp>
    </p:spTree>
    <p:extLst>
      <p:ext uri="{BB962C8B-B14F-4D97-AF65-F5344CB8AC3E}">
        <p14:creationId xmlns:p14="http://schemas.microsoft.com/office/powerpoint/2010/main" val="1734408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4526B9-CADE-A54D-86E3-C38A7524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474" y="2899316"/>
            <a:ext cx="5991526" cy="38917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871" y="527065"/>
                <a:ext cx="10759039" cy="5795677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Universal Adversarial Perturbations</a:t>
                </a:r>
              </a:p>
              <a:p>
                <a:pPr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Measuring the sensitivity to universal perturbations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altLang="zh-CN" dirty="0">
                    <a:latin typeface="Andale Mono" panose="020B0509000000000004" pitchFamily="49" charset="0"/>
                  </a:rPr>
                  <a:t>Types of Perturbations</a:t>
                </a:r>
              </a:p>
              <a:p>
                <a:pPr lvl="2">
                  <a:spcAft>
                    <a:spcPts val="1200"/>
                  </a:spcAft>
                </a:pPr>
                <a:r>
                  <a:rPr lang="en" altLang="zh-CN" sz="2000" dirty="0">
                    <a:latin typeface="Andale Mono" panose="020B0509000000000004" pitchFamily="49" charset="0"/>
                  </a:rPr>
                  <a:t>Random</a:t>
                </a:r>
                <a:r>
                  <a:rPr lang="zh-CN" altLang="en-US" sz="2000" dirty="0">
                    <a:latin typeface="Andale Mono" panose="020B0509000000000004" pitchFamily="49" charset="0"/>
                  </a:rPr>
                  <a:t> </a:t>
                </a:r>
                <a:r>
                  <a:rPr lang="en-US" altLang="zh-CN" sz="2000" dirty="0">
                    <a:latin typeface="Andale Mono" panose="020B0509000000000004" pitchFamily="49" charset="0"/>
                  </a:rPr>
                  <a:t>perturbation</a:t>
                </a:r>
                <a:endParaRPr lang="en-US" altLang="zh-CN" dirty="0">
                  <a:ea typeface="Cambria Math" panose="02040503050406030204" pitchFamily="18" charset="0"/>
                </a:endParaRPr>
              </a:p>
              <a:p>
                <a:pPr lvl="3">
                  <a:spcAft>
                    <a:spcPts val="1200"/>
                  </a:spcAft>
                </a:pPr>
                <a:r>
                  <a:rPr lang="en-US" altLang="zh-CN" dirty="0">
                    <a:latin typeface="Andale Mono" panose="020B0509000000000004" pitchFamily="49" charset="0"/>
                    <a:ea typeface="Cambria Math" panose="02040503050406030204" pitchFamily="18" charset="0"/>
                  </a:rPr>
                  <a:t>Required norm: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rad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1800" dirty="0">
                  <a:latin typeface="Andale Mono" panose="020B0509000000000004" pitchFamily="49" charset="0"/>
                </a:endParaRPr>
              </a:p>
              <a:p>
                <a:pPr lvl="2">
                  <a:spcAft>
                    <a:spcPts val="1200"/>
                  </a:spcAft>
                </a:pPr>
                <a:r>
                  <a:rPr lang="en" altLang="zh-CN" sz="2000" dirty="0">
                    <a:latin typeface="Andale Mono" panose="020B0509000000000004" pitchFamily="49" charset="0"/>
                  </a:rPr>
                  <a:t>Universal adv. pert.</a:t>
                </a:r>
              </a:p>
              <a:p>
                <a:pPr lvl="3">
                  <a:spcAft>
                    <a:spcPts val="1200"/>
                  </a:spcAft>
                </a:pPr>
                <a:r>
                  <a:rPr lang="en" altLang="zh-CN" sz="1800" dirty="0">
                    <a:latin typeface="Andale Mono" panose="020B0509000000000004" pitchFamily="49" charset="0"/>
                  </a:rPr>
                  <a:t>Exploiting some geometric </a:t>
                </a:r>
                <a:br>
                  <a:rPr lang="en" altLang="zh-CN" sz="1800" dirty="0">
                    <a:latin typeface="Andale Mono" panose="020B0509000000000004" pitchFamily="49" charset="0"/>
                  </a:rPr>
                </a:br>
                <a:r>
                  <a:rPr lang="en" altLang="zh-CN" sz="1800" dirty="0">
                    <a:latin typeface="Andale Mono" panose="020B0509000000000004" pitchFamily="49" charset="0"/>
                  </a:rPr>
                  <a:t>correlations between different </a:t>
                </a:r>
                <a:br>
                  <a:rPr lang="en" altLang="zh-CN" sz="1800" dirty="0">
                    <a:latin typeface="Andale Mono" panose="020B0509000000000004" pitchFamily="49" charset="0"/>
                  </a:rPr>
                </a:br>
                <a:r>
                  <a:rPr lang="en" altLang="zh-CN" sz="1800" dirty="0">
                    <a:latin typeface="Andale Mono" panose="020B0509000000000004" pitchFamily="49" charset="0"/>
                  </a:rPr>
                  <a:t>parts of the decision boundary</a:t>
                </a:r>
              </a:p>
            </p:txBody>
          </p:sp>
        </mc:Choice>
        <mc:Fallback>
          <p:sp>
            <p:nvSpPr>
              <p:cNvPr id="7" name="文本占位符 1">
                <a:extLst>
                  <a:ext uri="{FF2B5EF4-FFF2-40B4-BE49-F238E27FC236}">
                    <a16:creationId xmlns:a16="http://schemas.microsoft.com/office/drawing/2014/main" id="{8663DA10-CD31-D940-BDB4-AC2BD4047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71" y="527065"/>
                <a:ext cx="10759039" cy="5795677"/>
              </a:xfrm>
              <a:prstGeom prst="rect">
                <a:avLst/>
              </a:prstGeom>
              <a:blipFill>
                <a:blip r:embed="rId4"/>
                <a:stretch>
                  <a:fillRect l="-707" t="-1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59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Universal Adversarial Perturbations</a:t>
            </a:r>
          </a:p>
        </p:txBody>
      </p:sp>
    </p:spTree>
    <p:extLst>
      <p:ext uri="{BB962C8B-B14F-4D97-AF65-F5344CB8AC3E}">
        <p14:creationId xmlns:p14="http://schemas.microsoft.com/office/powerpoint/2010/main" val="343431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14" name="页脚占位符 5">
            <a:extLst>
              <a:ext uri="{FF2B5EF4-FFF2-40B4-BE49-F238E27FC236}">
                <a16:creationId xmlns:a16="http://schemas.microsoft.com/office/drawing/2014/main" id="{B7C2BC7A-A6D5-8842-B90A-C4A722E35BC5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Why do we need Model Explanations?</a:t>
            </a:r>
          </a:p>
        </p:txBody>
      </p:sp>
      <p:sp>
        <p:nvSpPr>
          <p:cNvPr id="15" name="文本占位符 1">
            <a:extLst>
              <a:ext uri="{FF2B5EF4-FFF2-40B4-BE49-F238E27FC236}">
                <a16:creationId xmlns:a16="http://schemas.microsoft.com/office/drawing/2014/main" id="{76215443-02AC-F741-9AF0-D1AD04947202}"/>
              </a:ext>
            </a:extLst>
          </p:cNvPr>
          <p:cNvSpPr txBox="1">
            <a:spLocks/>
          </p:cNvSpPr>
          <p:nvPr/>
        </p:nvSpPr>
        <p:spPr>
          <a:xfrm>
            <a:off x="638421" y="1120714"/>
            <a:ext cx="5849466" cy="7812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ndale Mono" panose="020B0509000000000004" pitchFamily="49" charset="0"/>
              </a:rPr>
              <a:t>Here is what an explainer dose.</a:t>
            </a:r>
            <a:endParaRPr kumimoji="1" lang="zh-CN" altLang="en-US" sz="2000" dirty="0">
              <a:latin typeface="Andale Mono" panose="020B0509000000000004" pitchFamily="49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0F10A1A-CE5D-E94C-BB26-BE844FD8A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75"/>
          <a:stretch/>
        </p:blipFill>
        <p:spPr>
          <a:xfrm>
            <a:off x="2395930" y="2086837"/>
            <a:ext cx="5270500" cy="22821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2BE5E5-81D7-5C49-974C-D936D5E052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29"/>
          <a:stretch/>
        </p:blipFill>
        <p:spPr>
          <a:xfrm>
            <a:off x="4453330" y="3735642"/>
            <a:ext cx="5651500" cy="24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30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占位符 1">
                <a:extLst>
                  <a:ext uri="{FF2B5EF4-FFF2-40B4-BE49-F238E27FC236}">
                    <a16:creationId xmlns:a16="http://schemas.microsoft.com/office/drawing/2014/main" id="{DF1C09D6-0CCA-264A-879D-E7F4A290A0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871" y="527065"/>
                <a:ext cx="10446807" cy="5795677"/>
              </a:xfrm>
              <a:prstGeom prst="rect">
                <a:avLst/>
              </a:prstGeom>
            </p:spPr>
            <p:txBody>
              <a:bodyPr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Universal Adversarial Perturbations</a:t>
                </a:r>
              </a:p>
              <a:p>
                <a:pPr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Measuring the sensitivity to universal perturbations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For each image x in the validation set</a:t>
                </a:r>
              </a:p>
              <a:p>
                <a:pPr lvl="2"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Adversarial perturbation vector </a:t>
                </a:r>
                <a:r>
                  <a:rPr lang="en" altLang="zh-CN" b="1" dirty="0">
                    <a:latin typeface="Andale Mono" panose="020B0509000000000004" pitchFamily="49" charset="0"/>
                  </a:rPr>
                  <a:t>r(x)</a:t>
                </a:r>
                <a:r>
                  <a:rPr lang="en" altLang="zh-CN" dirty="0">
                    <a:latin typeface="Andale Mono" panose="020B0509000000000004" pitchFamily="49" charset="0"/>
                  </a:rPr>
                  <a:t> </a:t>
                </a:r>
              </a:p>
              <a:p>
                <a:pPr lvl="3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𝑠𝑢𝑏𝑗𝑒𝑐𝑡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)≠</m:t>
                    </m:r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dirty="0">
                  <a:latin typeface="Andale Mono" panose="020B0509000000000004" pitchFamily="49" charset="0"/>
                </a:endParaRPr>
              </a:p>
              <a:p>
                <a:pPr lvl="3"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Local geometry of the decision boundary in the region surrounding x </a:t>
                </a:r>
              </a:p>
              <a:p>
                <a:pPr lvl="2"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Normal vectors </a:t>
                </a:r>
                <a:r>
                  <a:rPr lang="en" altLang="zh-CN" b="1" dirty="0">
                    <a:latin typeface="Andale Mono" panose="020B0509000000000004" pitchFamily="49" charset="0"/>
                  </a:rPr>
                  <a:t>N</a:t>
                </a:r>
              </a:p>
              <a:p>
                <a:pPr lvl="3"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Decision boundary in the vicinity of n data points</a:t>
                </a:r>
                <a:endParaRPr lang="en" altLang="zh-CN" b="1" dirty="0">
                  <a:latin typeface="Andale Mono" panose="020B0509000000000004" pitchFamily="49" charset="0"/>
                </a:endParaRPr>
              </a:p>
              <a:p>
                <a:pPr lvl="3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" altLang="zh-CN" dirty="0">
                  <a:latin typeface="Andale Mono" panose="020B0509000000000004" pitchFamily="49" charset="0"/>
                </a:endParaRPr>
              </a:p>
              <a:p>
                <a:pPr lvl="4"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Binary classifier: rank 1</a:t>
                </a:r>
              </a:p>
              <a:p>
                <a:pPr lvl="4"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Complex</a:t>
                </a:r>
                <a:r>
                  <a:rPr lang="zh-CN" altLang="en-US" dirty="0">
                    <a:latin typeface="Andale Mono" panose="020B0509000000000004" pitchFamily="49" charset="0"/>
                  </a:rPr>
                  <a:t> </a:t>
                </a:r>
                <a:r>
                  <a:rPr lang="en-US" altLang="zh-CN" dirty="0">
                    <a:latin typeface="Andale Mono" panose="020B0509000000000004" pitchFamily="49" charset="0"/>
                  </a:rPr>
                  <a:t>models: computing the </a:t>
                </a:r>
                <a:r>
                  <a:rPr lang="en-US" altLang="zh-CN" u="sng" dirty="0">
                    <a:latin typeface="Andale Mono" panose="020B0509000000000004" pitchFamily="49" charset="0"/>
                  </a:rPr>
                  <a:t>singular values</a:t>
                </a:r>
                <a:endParaRPr lang="en" altLang="zh-CN" u="sng" dirty="0">
                  <a:latin typeface="Andale Mono" panose="020B0509000000000004" pitchFamily="49" charset="0"/>
                </a:endParaRPr>
              </a:p>
            </p:txBody>
          </p:sp>
        </mc:Choice>
        <mc:Fallback>
          <p:sp>
            <p:nvSpPr>
              <p:cNvPr id="11" name="文本占位符 1">
                <a:extLst>
                  <a:ext uri="{FF2B5EF4-FFF2-40B4-BE49-F238E27FC236}">
                    <a16:creationId xmlns:a16="http://schemas.microsoft.com/office/drawing/2014/main" id="{DF1C09D6-0CCA-264A-879D-E7F4A290A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71" y="527065"/>
                <a:ext cx="10446807" cy="5795677"/>
              </a:xfrm>
              <a:prstGeom prst="rect">
                <a:avLst/>
              </a:prstGeom>
              <a:blipFill>
                <a:blip r:embed="rId3"/>
                <a:stretch>
                  <a:fillRect l="-607" t="-17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60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Universal Adversarial Perturbations</a:t>
            </a:r>
          </a:p>
        </p:txBody>
      </p:sp>
    </p:spTree>
    <p:extLst>
      <p:ext uri="{BB962C8B-B14F-4D97-AF65-F5344CB8AC3E}">
        <p14:creationId xmlns:p14="http://schemas.microsoft.com/office/powerpoint/2010/main" val="639493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E46E62-7471-5840-8F66-79AB9AC4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86" y="2031213"/>
            <a:ext cx="5906814" cy="4826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占位符 1">
                <a:extLst>
                  <a:ext uri="{FF2B5EF4-FFF2-40B4-BE49-F238E27FC236}">
                    <a16:creationId xmlns:a16="http://schemas.microsoft.com/office/drawing/2014/main" id="{DF1C09D6-0CCA-264A-879D-E7F4A290A0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871" y="527065"/>
                <a:ext cx="10446807" cy="6194410"/>
              </a:xfrm>
              <a:prstGeom prst="rect">
                <a:avLst/>
              </a:prstGeom>
            </p:spPr>
            <p:txBody>
              <a:bodyPr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4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20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8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US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lang="en-IN" sz="1600" kern="1200">
                    <a:solidFill>
                      <a:schemeClr val="tx1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1200"/>
                  </a:spcAft>
                  <a:buNone/>
                </a:pPr>
                <a:r>
                  <a:rPr kumimoji="1" lang="en" altLang="zh-CN" b="1" dirty="0">
                    <a:latin typeface="Andale Mono" panose="020B0509000000000004" pitchFamily="49" charset="0"/>
                  </a:rPr>
                  <a:t>Universal Adversarial Perturbations</a:t>
                </a:r>
              </a:p>
              <a:p>
                <a:pPr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Measuring the sensitivity to universal perturbations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For each image x in the validation set</a:t>
                </a:r>
              </a:p>
              <a:p>
                <a:pPr lvl="2"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Adversarial perturbation vector </a:t>
                </a:r>
                <a:r>
                  <a:rPr lang="en" altLang="zh-CN" b="1" dirty="0">
                    <a:latin typeface="Andale Mono" panose="020B0509000000000004" pitchFamily="49" charset="0"/>
                  </a:rPr>
                  <a:t>r(x)</a:t>
                </a:r>
                <a:r>
                  <a:rPr lang="en" altLang="zh-CN" dirty="0">
                    <a:latin typeface="Andale Mono" panose="020B0509000000000004" pitchFamily="49" charset="0"/>
                  </a:rPr>
                  <a:t> </a:t>
                </a:r>
              </a:p>
              <a:p>
                <a:pPr lvl="3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𝑠𝑢𝑏𝑗𝑒𝑐𝑡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)≠</m:t>
                    </m:r>
                    <m:acc>
                      <m:accPr>
                        <m:chr m:val="̂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dirty="0">
                  <a:latin typeface="Andale Mono" panose="020B0509000000000004" pitchFamily="49" charset="0"/>
                </a:endParaRPr>
              </a:p>
              <a:p>
                <a:pPr lvl="2"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Normal vectors </a:t>
                </a:r>
                <a:r>
                  <a:rPr lang="en" altLang="zh-CN" b="1" dirty="0">
                    <a:latin typeface="Andale Mono" panose="020B0509000000000004" pitchFamily="49" charset="0"/>
                  </a:rPr>
                  <a:t>N</a:t>
                </a:r>
              </a:p>
              <a:p>
                <a:pPr lvl="3">
                  <a:spcAft>
                    <a:spcPts val="1200"/>
                  </a:spcAft>
                </a:pPr>
                <a:r>
                  <a:rPr lang="en" altLang="zh-CN" dirty="0">
                    <a:latin typeface="Andale Mono" panose="020B05090000000000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altLang="zh-CN" dirty="0">
                  <a:latin typeface="Andale Mono" panose="020B0509000000000004" pitchFamily="49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" altLang="zh-CN" b="1" dirty="0">
                    <a:latin typeface="Andale Mono" panose="020B0509000000000004" pitchFamily="49" charset="0"/>
                  </a:rPr>
                  <a:t>Existence of large </a:t>
                </a:r>
                <a:br>
                  <a:rPr lang="en" altLang="zh-CN" b="1" dirty="0">
                    <a:latin typeface="Andale Mono" panose="020B0509000000000004" pitchFamily="49" charset="0"/>
                  </a:rPr>
                </a:br>
                <a:r>
                  <a:rPr lang="en" altLang="zh-CN" b="1" dirty="0">
                    <a:latin typeface="Andale Mono" panose="020B0509000000000004" pitchFamily="49" charset="0"/>
                  </a:rPr>
                  <a:t>correlations and redundancies </a:t>
                </a:r>
                <a:br>
                  <a:rPr lang="en" altLang="zh-CN" b="1" dirty="0">
                    <a:latin typeface="Andale Mono" panose="020B0509000000000004" pitchFamily="49" charset="0"/>
                  </a:rPr>
                </a:br>
                <a:r>
                  <a:rPr lang="en" altLang="zh-CN" b="1" dirty="0">
                    <a:latin typeface="Andale Mono" panose="020B0509000000000004" pitchFamily="49" charset="0"/>
                  </a:rPr>
                  <a:t>in the decision boundary.</a:t>
                </a:r>
              </a:p>
              <a:p>
                <a:pPr>
                  <a:spcAft>
                    <a:spcPts val="1200"/>
                  </a:spcAft>
                </a:pPr>
                <a:endParaRPr lang="en" altLang="zh-CN" dirty="0">
                  <a:latin typeface="Andale Mono" panose="020B0509000000000004" pitchFamily="49" charset="0"/>
                </a:endParaRPr>
              </a:p>
            </p:txBody>
          </p:sp>
        </mc:Choice>
        <mc:Fallback>
          <p:sp>
            <p:nvSpPr>
              <p:cNvPr id="11" name="文本占位符 1">
                <a:extLst>
                  <a:ext uri="{FF2B5EF4-FFF2-40B4-BE49-F238E27FC236}">
                    <a16:creationId xmlns:a16="http://schemas.microsoft.com/office/drawing/2014/main" id="{DF1C09D6-0CCA-264A-879D-E7F4A290A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71" y="527065"/>
                <a:ext cx="10446807" cy="6194410"/>
              </a:xfrm>
              <a:prstGeom prst="rect">
                <a:avLst/>
              </a:prstGeom>
              <a:blipFill>
                <a:blip r:embed="rId4"/>
                <a:stretch>
                  <a:fillRect l="-728" t="-1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61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Universal Adversarial Perturbations</a:t>
            </a:r>
          </a:p>
        </p:txBody>
      </p:sp>
    </p:spTree>
    <p:extLst>
      <p:ext uri="{BB962C8B-B14F-4D97-AF65-F5344CB8AC3E}">
        <p14:creationId xmlns:p14="http://schemas.microsoft.com/office/powerpoint/2010/main" val="3227720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FC1D53-AFED-E34B-81A2-D8DFEEB02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5533"/>
          <a:stretch/>
        </p:blipFill>
        <p:spPr>
          <a:xfrm>
            <a:off x="84083" y="52553"/>
            <a:ext cx="12023834" cy="67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84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63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Robustness of Explainers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Robustness of Explainers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Prediction-based Explainers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kumimoji="1" lang="en" altLang="zh-CN" dirty="0">
                <a:latin typeface="Andale Mono" panose="020B0509000000000004" pitchFamily="49" charset="0"/>
              </a:rPr>
              <a:t>Saliency Approaches</a:t>
            </a:r>
          </a:p>
          <a:p>
            <a:pPr lvl="2"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Inferring salient features from </a:t>
            </a:r>
            <a:r>
              <a:rPr lang="en" altLang="zh-CN" u="sng" dirty="0">
                <a:latin typeface="Andale Mono" panose="020B0509000000000004" pitchFamily="49" charset="0"/>
              </a:rPr>
              <a:t>gradients or output decomposition</a:t>
            </a:r>
            <a:r>
              <a:rPr lang="en" altLang="zh-CN" dirty="0">
                <a:latin typeface="Andale Mono" panose="020B0509000000000004" pitchFamily="49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kumimoji="1" lang="en" altLang="zh-CN" dirty="0">
                <a:latin typeface="Andale Mono" panose="020B0509000000000004" pitchFamily="49" charset="0"/>
              </a:rPr>
              <a:t>Perturbation Approaches</a:t>
            </a:r>
          </a:p>
          <a:p>
            <a:pPr lvl="2"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Inferring importance of features from </a:t>
            </a:r>
            <a:br>
              <a:rPr lang="en" altLang="zh-CN" dirty="0">
                <a:latin typeface="Andale Mono" panose="020B0509000000000004" pitchFamily="49" charset="0"/>
              </a:rPr>
            </a:br>
            <a:r>
              <a:rPr lang="en" altLang="zh-CN" u="sng" dirty="0">
                <a:latin typeface="Andale Mono" panose="020B0509000000000004" pitchFamily="49" charset="0"/>
              </a:rPr>
              <a:t>querying the model around the prediction of interest</a:t>
            </a:r>
            <a:r>
              <a:rPr lang="en" altLang="zh-CN" dirty="0">
                <a:latin typeface="Andale Mono" panose="020B0509000000000004" pitchFamily="49" charset="0"/>
              </a:rPr>
              <a:t>  </a:t>
            </a:r>
            <a:endParaRPr kumimoji="1" lang="en" altLang="zh-CN" dirty="0">
              <a:latin typeface="Andale Mono" panose="020B0509000000000004" pitchFamily="49" charset="0"/>
            </a:endParaRPr>
          </a:p>
          <a:p>
            <a:pPr lvl="1">
              <a:spcAft>
                <a:spcPts val="1200"/>
              </a:spcAft>
            </a:pPr>
            <a:r>
              <a:rPr kumimoji="1" lang="en" altLang="zh-CN" b="1" dirty="0">
                <a:latin typeface="Andale Mono" panose="020B0509000000000004" pitchFamily="49" charset="0"/>
              </a:rPr>
              <a:t>Limitations</a:t>
            </a:r>
          </a:p>
          <a:p>
            <a:pPr lvl="2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Sensitive to input’s transformation and reference point [13]</a:t>
            </a:r>
          </a:p>
          <a:p>
            <a:pPr lvl="2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Single point-wise explanation is too optimistic</a:t>
            </a:r>
          </a:p>
          <a:p>
            <a:pPr>
              <a:spcAft>
                <a:spcPts val="1200"/>
              </a:spcAft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462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64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Robustness of Explainers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Robustness of Explainers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Robustness to Local Perturbation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Helping the explainers generate meaningful explanations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Properties</a:t>
            </a:r>
          </a:p>
          <a:p>
            <a:pPr lvl="2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Similar inputs -&gt; similar explanations </a:t>
            </a:r>
          </a:p>
          <a:p>
            <a:pPr lvl="2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Simplified model  -&gt; complex model 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On the Robustness of Interpretability Methods [2]</a:t>
            </a:r>
          </a:p>
        </p:txBody>
      </p:sp>
    </p:spTree>
    <p:extLst>
      <p:ext uri="{BB962C8B-B14F-4D97-AF65-F5344CB8AC3E}">
        <p14:creationId xmlns:p14="http://schemas.microsoft.com/office/powerpoint/2010/main" val="552642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B1F3DA-53F1-7B48-9DE6-FDD394C4F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8" b="50784"/>
          <a:stretch/>
        </p:blipFill>
        <p:spPr>
          <a:xfrm>
            <a:off x="1801239" y="1712006"/>
            <a:ext cx="4705814" cy="49688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9CB6DF-C096-5D46-BE8E-7F44A2317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68" t="49359"/>
          <a:stretch/>
        </p:blipFill>
        <p:spPr>
          <a:xfrm>
            <a:off x="6541259" y="1673366"/>
            <a:ext cx="4705814" cy="5112607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65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Robustness of Explainers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Robustness of Explainers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Instability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F6EEEB-D92E-3549-B0CB-70840077B097}"/>
              </a:ext>
            </a:extLst>
          </p:cNvPr>
          <p:cNvSpPr/>
          <p:nvPr/>
        </p:nvSpPr>
        <p:spPr>
          <a:xfrm>
            <a:off x="2269782" y="1963725"/>
            <a:ext cx="15192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SVM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341856A-80C9-BA42-B5F1-D2B6CE2B723F}"/>
              </a:ext>
            </a:extLst>
          </p:cNvPr>
          <p:cNvSpPr/>
          <p:nvPr/>
        </p:nvSpPr>
        <p:spPr>
          <a:xfrm>
            <a:off x="7041074" y="1963725"/>
            <a:ext cx="1098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NN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5849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66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Robustness of Explainers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Robustness of Explainers</a:t>
            </a:r>
          </a:p>
          <a:p>
            <a:pPr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Local Lipschitz Continuity </a:t>
            </a:r>
          </a:p>
          <a:p>
            <a:pPr>
              <a:spcAft>
                <a:spcPts val="1200"/>
              </a:spcAft>
            </a:pPr>
            <a:endParaRPr lang="en" altLang="zh-CN" dirty="0">
              <a:latin typeface="Andale Mono" panose="020B0509000000000004" pitchFamily="49" charset="0"/>
            </a:endParaRPr>
          </a:p>
          <a:p>
            <a:pPr>
              <a:spcAft>
                <a:spcPts val="1200"/>
              </a:spcAft>
            </a:pPr>
            <a:endParaRPr lang="en" altLang="zh-CN" dirty="0">
              <a:latin typeface="Andale Mono" panose="020B0509000000000004" pitchFamily="49" charset="0"/>
            </a:endParaRPr>
          </a:p>
          <a:p>
            <a:pPr>
              <a:spcAft>
                <a:spcPts val="1200"/>
              </a:spcAft>
            </a:pPr>
            <a:r>
              <a:rPr lang="en" altLang="zh-CN" dirty="0">
                <a:latin typeface="Andale Mono" panose="020B0509000000000004" pitchFamily="49" charset="0"/>
              </a:rPr>
              <a:t>Robustness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3F8F85-FC6B-914B-81DD-E6AA44A63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56" y="1988003"/>
            <a:ext cx="5842000" cy="977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25335D2-BE92-6642-9224-1036F2C8A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956" y="3655116"/>
            <a:ext cx="3810000" cy="83820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D9CDE89D-DB07-C64D-ABE4-7F44A3D6B696}"/>
              </a:ext>
            </a:extLst>
          </p:cNvPr>
          <p:cNvSpPr/>
          <p:nvPr/>
        </p:nvSpPr>
        <p:spPr>
          <a:xfrm>
            <a:off x="7243956" y="3655116"/>
            <a:ext cx="2352907" cy="23529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A353B11-341F-1340-B690-A37C5E4F81F3}"/>
              </a:ext>
            </a:extLst>
          </p:cNvPr>
          <p:cNvSpPr/>
          <p:nvPr/>
        </p:nvSpPr>
        <p:spPr>
          <a:xfrm>
            <a:off x="8392531" y="4775813"/>
            <a:ext cx="55756" cy="557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63F818-9737-D548-91FF-D06CDEB5CF1F}"/>
              </a:ext>
            </a:extLst>
          </p:cNvPr>
          <p:cNvSpPr/>
          <p:nvPr/>
        </p:nvSpPr>
        <p:spPr>
          <a:xfrm>
            <a:off x="7496716" y="4582526"/>
            <a:ext cx="55756" cy="557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049E435-2D7C-5F4C-91FC-433BA2922561}"/>
                  </a:ext>
                </a:extLst>
              </p:cNvPr>
              <p:cNvSpPr/>
              <p:nvPr/>
            </p:nvSpPr>
            <p:spPr>
              <a:xfrm>
                <a:off x="7496716" y="4305495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049E435-2D7C-5F4C-91FC-433BA2922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716" y="4305495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DE06D0D-7974-F242-9709-0296CCDF7571}"/>
                  </a:ext>
                </a:extLst>
              </p:cNvPr>
              <p:cNvSpPr/>
              <p:nvPr/>
            </p:nvSpPr>
            <p:spPr>
              <a:xfrm>
                <a:off x="8420409" y="4674827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DE06D0D-7974-F242-9709-0296CCDF7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409" y="4674827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4D3EDB14-7EF3-9146-97DC-583D5C537594}"/>
              </a:ext>
            </a:extLst>
          </p:cNvPr>
          <p:cNvCxnSpPr>
            <a:cxnSpLocks/>
            <a:stCxn id="11" idx="5"/>
            <a:endCxn id="5" idx="6"/>
          </p:cNvCxnSpPr>
          <p:nvPr/>
        </p:nvCxnSpPr>
        <p:spPr>
          <a:xfrm>
            <a:off x="7544307" y="4630117"/>
            <a:ext cx="903980" cy="17357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20F89B2B-9EDF-8B47-881C-551095AFBB65}"/>
              </a:ext>
            </a:extLst>
          </p:cNvPr>
          <p:cNvCxnSpPr>
            <a:cxnSpLocks/>
            <a:stCxn id="4" idx="7"/>
            <a:endCxn id="5" idx="6"/>
          </p:cNvCxnSpPr>
          <p:nvPr/>
        </p:nvCxnSpPr>
        <p:spPr>
          <a:xfrm flipH="1">
            <a:off x="8448287" y="3999691"/>
            <a:ext cx="804001" cy="8040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E8F08B-F931-B54C-ADA9-D1BF93D9B007}"/>
                  </a:ext>
                </a:extLst>
              </p:cNvPr>
              <p:cNvSpPr/>
              <p:nvPr/>
            </p:nvSpPr>
            <p:spPr>
              <a:xfrm>
                <a:off x="8600620" y="4123197"/>
                <a:ext cx="370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DE8F08B-F931-B54C-ADA9-D1BF93D9B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620" y="4123197"/>
                <a:ext cx="3700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028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67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Robustness of Explainers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246146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Robustness of Explainers</a:t>
            </a:r>
          </a:p>
          <a:p>
            <a:pPr>
              <a:spcAft>
                <a:spcPts val="1200"/>
              </a:spcAft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358A08-0D02-1747-AA48-430D653AE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531" y="0"/>
            <a:ext cx="489284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F05D4C-653C-3E40-A4E3-EA9391A6C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33" y="1413721"/>
            <a:ext cx="3810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82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68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Robustness of Explainers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204886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Robustness of Explainers</a:t>
            </a:r>
          </a:p>
          <a:p>
            <a:pPr>
              <a:spcAft>
                <a:spcPts val="1200"/>
              </a:spcAft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502B8A-C299-334A-9E51-E94EA149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005" y="535431"/>
            <a:ext cx="5986079" cy="60034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32EE95-BC2C-A245-A56B-8CE1AD261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33" y="1413721"/>
            <a:ext cx="3810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89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Summary</a:t>
            </a:r>
            <a:endParaRPr lang="zh-CN" altLang="en-US" b="0" dirty="0">
              <a:cs typeface="Calibri Light" panose="020F03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71321B-EECB-4149-BF28-2E6DD11CDA5C}"/>
              </a:ext>
            </a:extLst>
          </p:cNvPr>
          <p:cNvSpPr txBox="1"/>
          <p:nvPr/>
        </p:nvSpPr>
        <p:spPr>
          <a:xfrm>
            <a:off x="1061545" y="1859339"/>
            <a:ext cx="100689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" altLang="zh-CN" b="1" dirty="0">
                <a:latin typeface="Andale Mono" panose="020B0509000000000004" pitchFamily="49" charset="0"/>
                <a:ea typeface="Microsoft YaHei UI" panose="020B0503020204020204" pitchFamily="34" charset="-122"/>
              </a:rPr>
              <a:t>Explainer. </a:t>
            </a:r>
            <a:r>
              <a:rPr lang="en" altLang="zh-CN" b="1" dirty="0">
                <a:solidFill>
                  <a:srgbClr val="FF0000"/>
                </a:solidFill>
                <a:latin typeface="Andale Mono" panose="020B0509000000000004" pitchFamily="49" charset="0"/>
                <a:ea typeface="Microsoft YaHei UI" panose="020B0503020204020204" pitchFamily="34" charset="-122"/>
              </a:rPr>
              <a:t>LIME </a:t>
            </a:r>
            <a:r>
              <a:rPr lang="en" altLang="zh-CN" dirty="0">
                <a:latin typeface="Andale Mono" panose="020B0509000000000004" pitchFamily="49" charset="0"/>
                <a:ea typeface="Microsoft YaHei UI" panose="020B0503020204020204" pitchFamily="34" charset="-122"/>
              </a:rPr>
              <a:t>is a flexible method for explaining different models for text (e.g. random forests) and image classification (e.g. neural networks) by learning a transparent surrogate – such as linear regression – for a given instance on an interpretable feature space (e.g., text tokens or super-pixels). Different from other interpretable models, LIME approximates the model locally, instead of approximate the original model as a whole.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" altLang="zh-CN" b="1" dirty="0">
                <a:latin typeface="Andale Mono" panose="020B0509000000000004" pitchFamily="49" charset="0"/>
                <a:ea typeface="Microsoft YaHei UI" panose="020B0503020204020204" pitchFamily="34" charset="-122"/>
              </a:rPr>
              <a:t>Robustness</a:t>
            </a:r>
            <a:r>
              <a:rPr lang="en" altLang="zh-CN" dirty="0">
                <a:latin typeface="Andale Mono" panose="020B0509000000000004" pitchFamily="49" charset="0"/>
                <a:ea typeface="Microsoft YaHei UI" panose="020B0503020204020204" pitchFamily="34" charset="-122"/>
              </a:rPr>
              <a:t>. A case study of explaining deep learning models using LIME, </a:t>
            </a:r>
            <a:r>
              <a:rPr lang="en" altLang="zh-CN" b="1" dirty="0">
                <a:solidFill>
                  <a:srgbClr val="FF0000"/>
                </a:solidFill>
                <a:latin typeface="Andale Mono" panose="020B0509000000000004" pitchFamily="49" charset="0"/>
                <a:ea typeface="Microsoft YaHei UI" panose="020B0503020204020204" pitchFamily="34" charset="-122"/>
              </a:rPr>
              <a:t>Mojito</a:t>
            </a:r>
            <a:r>
              <a:rPr lang="en" altLang="zh-CN" dirty="0">
                <a:latin typeface="Andale Mono" panose="020B0509000000000004" pitchFamily="49" charset="0"/>
                <a:ea typeface="Microsoft YaHei UI" panose="020B0503020204020204" pitchFamily="34" charset="-122"/>
              </a:rPr>
              <a:t>, shows the sensitivity of these models. </a:t>
            </a:r>
            <a:r>
              <a:rPr lang="en" altLang="zh-CN" b="1" dirty="0">
                <a:solidFill>
                  <a:srgbClr val="FF0000"/>
                </a:solidFill>
                <a:latin typeface="Andale Mono" panose="020B0509000000000004" pitchFamily="49" charset="0"/>
                <a:ea typeface="Microsoft YaHei UI" panose="020B0503020204020204" pitchFamily="34" charset="-122"/>
              </a:rPr>
              <a:t>DeepFool</a:t>
            </a:r>
            <a:r>
              <a:rPr lang="en" altLang="zh-CN" dirty="0">
                <a:latin typeface="Andale Mono" panose="020B0509000000000004" pitchFamily="49" charset="0"/>
                <a:ea typeface="Microsoft YaHei UI" panose="020B0503020204020204" pitchFamily="34" charset="-122"/>
              </a:rPr>
              <a:t> used the adversarial perturbation to define the robustness of a classifier and how we can use the adversarial perturbations to attack or improve the models. </a:t>
            </a:r>
            <a:r>
              <a:rPr kumimoji="1" lang="en" altLang="zh-CN" b="1" dirty="0">
                <a:solidFill>
                  <a:srgbClr val="FF0000"/>
                </a:solidFill>
                <a:latin typeface="Andale Mono" panose="020B0509000000000004" pitchFamily="49" charset="0"/>
              </a:rPr>
              <a:t>[2]</a:t>
            </a:r>
            <a:r>
              <a:rPr kumimoji="1" lang="en" altLang="zh-CN" dirty="0">
                <a:latin typeface="Andale Mono" panose="020B0509000000000004" pitchFamily="49" charset="0"/>
              </a:rPr>
              <a:t> </a:t>
            </a:r>
            <a:r>
              <a:rPr lang="en" altLang="zh-CN" dirty="0">
                <a:latin typeface="Andale Mono" panose="020B0509000000000004" pitchFamily="49" charset="0"/>
                <a:ea typeface="Microsoft YaHei UI" panose="020B0503020204020204" pitchFamily="34" charset="-122"/>
              </a:rPr>
              <a:t>used </a:t>
            </a:r>
            <a:r>
              <a:rPr lang="en" altLang="zh-CN" dirty="0">
                <a:latin typeface="Andale Mono" panose="020B0509000000000004" pitchFamily="49" charset="0"/>
              </a:rPr>
              <a:t>Local Lipschitz Continuity to analyze the robustness of explainers. The analysis of the robustness (such as fine-tuning training data with perturbations) could help the models to be more robust and accurate. </a:t>
            </a:r>
            <a:endParaRPr lang="en" altLang="zh-CN" dirty="0">
              <a:latin typeface="Andale Mono" panose="020B0509000000000004" pitchFamily="49" charset="0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82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7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D64FD0-B2A9-6D40-BED1-D94BC07C79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03" r="2500"/>
          <a:stretch/>
        </p:blipFill>
        <p:spPr>
          <a:xfrm>
            <a:off x="0" y="3341914"/>
            <a:ext cx="11887198" cy="2766526"/>
          </a:xfrm>
          <a:prstGeom prst="rect">
            <a:avLst/>
          </a:prstGeom>
        </p:spPr>
      </p:pic>
      <p:sp>
        <p:nvSpPr>
          <p:cNvPr id="14" name="页脚占位符 5">
            <a:extLst>
              <a:ext uri="{FF2B5EF4-FFF2-40B4-BE49-F238E27FC236}">
                <a16:creationId xmlns:a16="http://schemas.microsoft.com/office/drawing/2014/main" id="{D945A7BE-2850-474F-AD7C-1C0019CBF8D1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Why do we need Model Explanations?</a:t>
            </a:r>
          </a:p>
        </p:txBody>
      </p:sp>
      <p:sp>
        <p:nvSpPr>
          <p:cNvPr id="16" name="文本占位符 1">
            <a:extLst>
              <a:ext uri="{FF2B5EF4-FFF2-40B4-BE49-F238E27FC236}">
                <a16:creationId xmlns:a16="http://schemas.microsoft.com/office/drawing/2014/main" id="{7469EF1E-D39D-B54C-B81F-E91E9F95658B}"/>
              </a:ext>
            </a:extLst>
          </p:cNvPr>
          <p:cNvSpPr txBox="1">
            <a:spLocks/>
          </p:cNvSpPr>
          <p:nvPr/>
        </p:nvSpPr>
        <p:spPr>
          <a:xfrm>
            <a:off x="638421" y="1120714"/>
            <a:ext cx="5849466" cy="7812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ndale Mono" panose="020B0509000000000004" pitchFamily="49" charset="0"/>
              </a:rPr>
              <a:t>What if you could understand why any classifier is making a prediction?</a:t>
            </a:r>
            <a:endParaRPr kumimoji="1" lang="zh-CN" altLang="en-US" sz="20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427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CB368E96-7947-6840-94F9-BF9F7637A6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603" r="24603"/>
          <a:stretch>
            <a:fillRect/>
          </a:stretch>
        </p:blipFill>
        <p:spPr/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EC2183-1A97-A941-B3C0-7305F6F38D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70</a:t>
            </a:fld>
            <a:endParaRPr lang="zh-CN" altLang="en-US" dirty="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750661B7-C764-5B4A-910B-57D195B8DAEE}"/>
              </a:ext>
            </a:extLst>
          </p:cNvPr>
          <p:cNvSpPr txBox="1">
            <a:spLocks/>
          </p:cNvSpPr>
          <p:nvPr/>
        </p:nvSpPr>
        <p:spPr>
          <a:xfrm>
            <a:off x="304801" y="958998"/>
            <a:ext cx="7612565" cy="61889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indent="0">
              <a:buNone/>
            </a:pP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Ribeiro, Marco Tulio, Sameer Singh, and Carlos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Guestrin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"Why should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trust you?: Explaining the predictions of any classifier." </a:t>
            </a:r>
            <a:r>
              <a:rPr lang="en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22nd ACM SIGKDD international conference on knowledge discovery and data mining. ACM, 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2016.</a:t>
            </a:r>
          </a:p>
          <a:p>
            <a:pPr marL="0" indent="0">
              <a:buNone/>
            </a:pP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Alvarez-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Melis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David, and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Tommi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Jaakkola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"On the robustness of interpretability methods." </a:t>
            </a:r>
            <a:r>
              <a:rPr lang="en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arXiv:1806.08049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(2018).</a:t>
            </a:r>
          </a:p>
          <a:p>
            <a:pPr marL="0" indent="0">
              <a:buNone/>
            </a:pP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Di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Cicco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Vincenzo, et al. "Interpreting deep learning models for entity resolution: an experience report using LIME." </a:t>
            </a:r>
            <a:r>
              <a:rPr lang="en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Second International Workshop on Exploiting Artificial Intelligence Techniques for Data Management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ACM, 2019.</a:t>
            </a:r>
          </a:p>
          <a:p>
            <a:pPr marL="0" indent="0">
              <a:buNone/>
            </a:pP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Szegedy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Christian, et al. "Going deeper with convolutions." </a:t>
            </a:r>
            <a:r>
              <a:rPr lang="en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conference on computer vision and pattern recognition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2015.</a:t>
            </a:r>
          </a:p>
          <a:p>
            <a:pPr marL="0" indent="0">
              <a:buNone/>
            </a:pPr>
            <a:r>
              <a:rPr kumimoji="1"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Amershi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Saleema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Modeltracker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Redesigning performance analysis tools for machine learning." </a:t>
            </a:r>
            <a:r>
              <a:rPr lang="en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33rd Annual ACM Conference on Human Factors in Computing Systems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ACM, 2015.</a:t>
            </a:r>
          </a:p>
          <a:p>
            <a:pPr marL="0" indent="0">
              <a:buNone/>
            </a:pP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Mudgal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Sidharth, et al. "Deep learning for entity matching: A design space exploration." </a:t>
            </a:r>
            <a:r>
              <a:rPr lang="en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2018 International Conference on Management of Data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ACM, 2018.</a:t>
            </a:r>
          </a:p>
          <a:p>
            <a:pPr marL="0" indent="0">
              <a:buNone/>
            </a:pP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Konda,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Pradap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"Magellan: Toward building entity matching management systems." </a:t>
            </a:r>
            <a:r>
              <a:rPr lang="en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VLDB Endowment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9.12 (2016): 1197-1208.</a:t>
            </a:r>
          </a:p>
        </p:txBody>
      </p:sp>
    </p:spTree>
    <p:extLst>
      <p:ext uri="{BB962C8B-B14F-4D97-AF65-F5344CB8AC3E}">
        <p14:creationId xmlns:p14="http://schemas.microsoft.com/office/powerpoint/2010/main" val="16270371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CB368E96-7947-6840-94F9-BF9F7637A6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603" r="24603"/>
          <a:stretch>
            <a:fillRect/>
          </a:stretch>
        </p:blipFill>
        <p:spPr/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EC2183-1A97-A941-B3C0-7305F6F38D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71</a:t>
            </a:fld>
            <a:endParaRPr lang="zh-CN" altLang="en-US" dirty="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750661B7-C764-5B4A-910B-57D195B8DAEE}"/>
              </a:ext>
            </a:extLst>
          </p:cNvPr>
          <p:cNvSpPr txBox="1">
            <a:spLocks/>
          </p:cNvSpPr>
          <p:nvPr/>
        </p:nvSpPr>
        <p:spPr>
          <a:xfrm>
            <a:off x="304802" y="958998"/>
            <a:ext cx="7478750" cy="61889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0" indent="0">
              <a:buNone/>
            </a:pP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Moosavi-Dezfooli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Seyed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-Mohsen,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Alhussein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Fawzi, and Pascal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Frossard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Deepfool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simple and accurate method to fool deep neural networks." </a:t>
            </a:r>
            <a:r>
              <a:rPr lang="en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conference on computer vision and pattern recognition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2016.</a:t>
            </a:r>
            <a:endParaRPr kumimoji="1"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Moosavi-Dezfooli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Seyed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-Mohsen, et al. "Universal adversarial perturbations." </a:t>
            </a:r>
            <a:r>
              <a:rPr lang="en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conference on computer vision and pattern recognition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2017.</a:t>
            </a:r>
          </a:p>
          <a:p>
            <a:pPr marL="0" indent="0">
              <a:buNone/>
            </a:pPr>
            <a:r>
              <a:rPr kumimoji="1"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kumimoji="1"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Marcotcr</a:t>
            </a:r>
            <a:r>
              <a:rPr kumimoji="1"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Lime: Explaining the predictions of any machine learning classifier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https://github.com/marcotcr/lime</a:t>
            </a:r>
            <a:endParaRPr lang="en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kumimoji="1"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Krause, Andreas, </a:t>
            </a:r>
            <a:r>
              <a:rPr kumimoji="1"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Daniel </a:t>
            </a:r>
            <a:r>
              <a:rPr kumimoji="1"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Golovin</a:t>
            </a:r>
            <a:r>
              <a:rPr kumimoji="1"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"Submodular function maximization." (2014): 71-104.</a:t>
            </a:r>
          </a:p>
          <a:p>
            <a:pPr marL="0" indent="0">
              <a:buNone/>
            </a:pPr>
            <a:r>
              <a:rPr kumimoji="1"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Hans, Chris. "Bayesian lasso regression." </a:t>
            </a:r>
            <a:r>
              <a:rPr kumimoji="1" lang="en" altLang="zh-CN" sz="15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Biometrika</a:t>
            </a:r>
            <a:r>
              <a:rPr kumimoji="1"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96.4 (2009): 835-845.</a:t>
            </a:r>
          </a:p>
          <a:p>
            <a:pPr marL="0" indent="0">
              <a:buNone/>
            </a:pPr>
            <a:r>
              <a:rPr kumimoji="1"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</a:t>
            </a:r>
            <a:r>
              <a:rPr kumimoji="1" lang="en" altLang="zh-C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Kindermans</a:t>
            </a:r>
            <a:r>
              <a:rPr kumimoji="1"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Pieter-Jan, et al. "The (un) reliability of saliency methods." </a:t>
            </a:r>
            <a:r>
              <a:rPr kumimoji="1" lang="en" altLang="zh-CN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AI: Interpreting, Explaining and Visualizing Deep Learning. </a:t>
            </a:r>
            <a:r>
              <a:rPr kumimoji="1" lang="en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Springer, Cham, 2019. 267-280.</a:t>
            </a:r>
          </a:p>
        </p:txBody>
      </p:sp>
    </p:spTree>
    <p:extLst>
      <p:ext uri="{BB962C8B-B14F-4D97-AF65-F5344CB8AC3E}">
        <p14:creationId xmlns:p14="http://schemas.microsoft.com/office/powerpoint/2010/main" val="3272803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ACEA86-C90E-C440-8220-93191724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72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665D83C-9116-724E-836D-C2DDB53DD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7" name="标题 7">
            <a:extLst>
              <a:ext uri="{FF2B5EF4-FFF2-40B4-BE49-F238E27FC236}">
                <a16:creationId xmlns:a16="http://schemas.microsoft.com/office/drawing/2014/main" id="{8F83302D-6599-BC4C-8A4C-DCDB57EE3AF7}"/>
              </a:ext>
            </a:extLst>
          </p:cNvPr>
          <p:cNvSpPr txBox="1">
            <a:spLocks/>
          </p:cNvSpPr>
          <p:nvPr/>
        </p:nvSpPr>
        <p:spPr>
          <a:xfrm>
            <a:off x="781006" y="676767"/>
            <a:ext cx="3726599" cy="237533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Thanks for Listening</a:t>
            </a:r>
          </a:p>
          <a:p>
            <a:endParaRPr lang="en" altLang="zh-CN" sz="1500" dirty="0"/>
          </a:p>
          <a:p>
            <a:endParaRPr lang="en" altLang="zh-CN" sz="1500" dirty="0"/>
          </a:p>
          <a:p>
            <a:pPr>
              <a:lnSpc>
                <a:spcPct val="110000"/>
              </a:lnSpc>
            </a:pPr>
            <a:r>
              <a:rPr lang="en" altLang="zh-CN" sz="1500" dirty="0"/>
              <a:t>Daren Chao</a:t>
            </a:r>
          </a:p>
          <a:p>
            <a:pPr>
              <a:lnSpc>
                <a:spcPct val="110000"/>
              </a:lnSpc>
            </a:pPr>
            <a:r>
              <a:rPr lang="en-US" altLang="zh-CN" sz="1500" dirty="0">
                <a:hlinkClick r:id="rId4"/>
              </a:rPr>
              <a:t>drchao@cs.toronto.edu</a:t>
            </a:r>
            <a:endParaRPr lang="en-US" altLang="zh-CN" sz="1500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7291329-2AAE-5240-A7A6-DA3C86E3032C}"/>
              </a:ext>
            </a:extLst>
          </p:cNvPr>
          <p:cNvGrpSpPr/>
          <p:nvPr/>
        </p:nvGrpSpPr>
        <p:grpSpPr>
          <a:xfrm>
            <a:off x="4395824" y="1943424"/>
            <a:ext cx="7225954" cy="4140407"/>
            <a:chOff x="4395824" y="1943424"/>
            <a:chExt cx="7225954" cy="414040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DD6159B-C938-B848-B3EB-F83C519F865A}"/>
                </a:ext>
              </a:extLst>
            </p:cNvPr>
            <p:cNvGrpSpPr/>
            <p:nvPr/>
          </p:nvGrpSpPr>
          <p:grpSpPr>
            <a:xfrm>
              <a:off x="4395824" y="2025483"/>
              <a:ext cx="7153918" cy="4058348"/>
              <a:chOff x="2009553" y="1950746"/>
              <a:chExt cx="7153918" cy="4058348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DD1E1A9E-2E12-E246-87A4-FE1AFF235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553" y="1955542"/>
                <a:ext cx="7153918" cy="4053552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B9C30792-2503-7F4F-A66E-5973F2457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5807" y="1950746"/>
                <a:ext cx="1087664" cy="412202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9AFB1D8-F0D8-CA4F-BCB6-69E64695A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75884" y="1943424"/>
              <a:ext cx="772387" cy="57632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DE8A6A8-B419-8843-8056-244A792FD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9997" y="2475785"/>
              <a:ext cx="772387" cy="57632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57A4E5F-4BA9-5145-BE7A-BDB050B2B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48271" y="2021616"/>
              <a:ext cx="773507" cy="454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81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7B390A3-232F-4549-96F6-0CC52FEF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81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CB368E96-7947-6840-94F9-BF9F7637A6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4603" r="24603"/>
          <a:stretch>
            <a:fillRect/>
          </a:stretch>
        </p:blipFill>
        <p:spPr/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E206D9-A930-5440-BF40-F0E0E64982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" altLang="zh-CN" dirty="0"/>
              <a:t>Why do we need Model Explanations?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EC2183-1A97-A941-B3C0-7305F6F38D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74</a:t>
            </a:fld>
            <a:endParaRPr lang="zh-CN" altLang="en-US" dirty="0"/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750661B7-C764-5B4A-910B-57D195B8DAEE}"/>
              </a:ext>
            </a:extLst>
          </p:cNvPr>
          <p:cNvSpPr txBox="1">
            <a:spLocks/>
          </p:cNvSpPr>
          <p:nvPr/>
        </p:nvSpPr>
        <p:spPr>
          <a:xfrm>
            <a:off x="583992" y="1437886"/>
            <a:ext cx="8058203" cy="40402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Trust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Trusting a prediction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Individual prediction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Decision making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Trusting a model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Whether the user trusts a model</a:t>
            </a:r>
          </a:p>
          <a:p>
            <a:pPr lvl="1"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Deploying the model “in the wild”</a:t>
            </a:r>
          </a:p>
          <a:p>
            <a:endParaRPr kumimoji="1" lang="en" altLang="zh-CN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5782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73A4628-AFF9-7041-83B8-5C5353BA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215" y="0"/>
            <a:ext cx="7108785" cy="685800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75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Summary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1093552" y="890006"/>
            <a:ext cx="9347619" cy="460690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LIME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Faithfulness </a:t>
            </a:r>
            <a:br>
              <a:rPr kumimoji="1" lang="en" altLang="zh-CN" dirty="0">
                <a:latin typeface="Andale Mono" panose="020B0509000000000004" pitchFamily="49" charset="0"/>
              </a:rPr>
            </a:br>
            <a:r>
              <a:rPr kumimoji="1" lang="en" altLang="zh-CN" dirty="0">
                <a:latin typeface="Andale Mono" panose="020B0509000000000004" pitchFamily="49" charset="0"/>
              </a:rPr>
              <a:t>to the model</a:t>
            </a:r>
          </a:p>
        </p:txBody>
      </p:sp>
    </p:spTree>
    <p:extLst>
      <p:ext uri="{BB962C8B-B14F-4D97-AF65-F5344CB8AC3E}">
        <p14:creationId xmlns:p14="http://schemas.microsoft.com/office/powerpoint/2010/main" val="1891355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76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Summary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1093552" y="890006"/>
            <a:ext cx="9347619" cy="460690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LIME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Trustworthiness </a:t>
            </a:r>
            <a:br>
              <a:rPr kumimoji="1" lang="en" altLang="zh-CN" dirty="0">
                <a:latin typeface="Andale Mono" panose="020B0509000000000004" pitchFamily="49" charset="0"/>
              </a:rPr>
            </a:br>
            <a:r>
              <a:rPr kumimoji="1" lang="en" altLang="zh-CN" dirty="0">
                <a:latin typeface="Andale Mono" panose="020B0509000000000004" pitchFamily="49" charset="0"/>
              </a:rPr>
              <a:t>of the prediction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D6E29C-EDB4-A64F-9B0D-924D2FC91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771" y="2279650"/>
            <a:ext cx="9347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77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LIME</a:t>
            </a:r>
            <a:r>
              <a:rPr lang="en-US" altLang="zh-CN" sz="1200" b="0" dirty="0">
                <a:solidFill>
                  <a:schemeClr val="bg2"/>
                </a:solidFill>
              </a:rPr>
              <a:t>: Summary</a:t>
            </a:r>
            <a:endParaRPr lang="en" altLang="zh-CN" sz="1200" b="0" dirty="0">
              <a:solidFill>
                <a:schemeClr val="bg2"/>
              </a:solidFill>
            </a:endParaRP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1093552" y="890006"/>
            <a:ext cx="9347619" cy="4606904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LIME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Helping users select trustworthy classifiers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BDB0F6-4B05-B54E-808B-ACC4E43FC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930" y="2013402"/>
            <a:ext cx="8294195" cy="46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383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78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Mojito: An Experience Report Using LIME 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Mojito:</a:t>
            </a:r>
            <a:r>
              <a:rPr kumimoji="1" lang="zh-CN" altLang="en-US" b="1" dirty="0">
                <a:latin typeface="Andale Mono" panose="020B0509000000000004" pitchFamily="49" charset="0"/>
              </a:rPr>
              <a:t> </a:t>
            </a:r>
            <a:r>
              <a:rPr kumimoji="1" lang="en-US" altLang="zh-CN" b="1" dirty="0">
                <a:latin typeface="Andale Mono" panose="020B0509000000000004" pitchFamily="49" charset="0"/>
              </a:rPr>
              <a:t>Experiences</a:t>
            </a:r>
            <a:endParaRPr kumimoji="1" lang="en" altLang="zh-CN" b="1" dirty="0">
              <a:latin typeface="Andale Mono" panose="020B0509000000000004" pitchFamily="49" charset="0"/>
            </a:endParaRP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Walmart-amazon dataset. </a:t>
            </a:r>
          </a:p>
          <a:p>
            <a:pPr>
              <a:spcAft>
                <a:spcPts val="1200"/>
              </a:spcAft>
            </a:pPr>
            <a:endParaRPr kumimoji="1" lang="en" altLang="zh-CN" dirty="0">
              <a:latin typeface="Andale Mono" panose="020B05090000000000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FF6DD9-CB2E-9B4B-8D61-FEE3FBFF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171" y="1096159"/>
            <a:ext cx="6302960" cy="52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84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79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27F48-9EE0-D441-AD0C-AF15DF3F77AC}"/>
              </a:ext>
            </a:extLst>
          </p:cNvPr>
          <p:cNvSpPr txBox="1">
            <a:spLocks/>
          </p:cNvSpPr>
          <p:nvPr/>
        </p:nvSpPr>
        <p:spPr>
          <a:xfrm>
            <a:off x="338529" y="6356350"/>
            <a:ext cx="6650849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100" b="0" dirty="0">
                <a:solidFill>
                  <a:schemeClr val="bg2"/>
                </a:solidFill>
              </a:rPr>
              <a:t>Robustness of Explainers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663DA10-CD31-D940-BDB4-AC2BD4047A2F}"/>
              </a:ext>
            </a:extLst>
          </p:cNvPr>
          <p:cNvSpPr txBox="1">
            <a:spLocks/>
          </p:cNvSpPr>
          <p:nvPr/>
        </p:nvSpPr>
        <p:spPr>
          <a:xfrm>
            <a:off x="559103" y="761240"/>
            <a:ext cx="10446807" cy="5374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" altLang="zh-CN" b="1" dirty="0">
                <a:latin typeface="Andale Mono" panose="020B0509000000000004" pitchFamily="49" charset="0"/>
              </a:rPr>
              <a:t>Robustness of Explainers</a:t>
            </a:r>
          </a:p>
          <a:p>
            <a:pPr>
              <a:spcAft>
                <a:spcPts val="1200"/>
              </a:spcAft>
            </a:pPr>
            <a:r>
              <a:rPr kumimoji="1" lang="en" altLang="zh-CN" dirty="0">
                <a:latin typeface="Andale Mono" panose="020B0509000000000004" pitchFamily="49" charset="0"/>
              </a:rPr>
              <a:t>Robustness of Mojito</a:t>
            </a:r>
          </a:p>
        </p:txBody>
      </p:sp>
    </p:spTree>
    <p:extLst>
      <p:ext uri="{BB962C8B-B14F-4D97-AF65-F5344CB8AC3E}">
        <p14:creationId xmlns:p14="http://schemas.microsoft.com/office/powerpoint/2010/main" val="74636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4DBE8DB-2E53-C04D-B699-2D45CEC9AB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8FF437-04ED-9148-830C-C758452B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910" y="72027"/>
            <a:ext cx="1087664" cy="689213"/>
          </a:xfrm>
          <a:prstGeom prst="rect">
            <a:avLst/>
          </a:prstGeom>
        </p:spPr>
      </p:pic>
      <p:sp>
        <p:nvSpPr>
          <p:cNvPr id="9" name="文本占位符 1">
            <a:extLst>
              <a:ext uri="{FF2B5EF4-FFF2-40B4-BE49-F238E27FC236}">
                <a16:creationId xmlns:a16="http://schemas.microsoft.com/office/drawing/2014/main" id="{57D26F3D-FD33-F743-843B-1B82E9A4B88D}"/>
              </a:ext>
            </a:extLst>
          </p:cNvPr>
          <p:cNvSpPr txBox="1">
            <a:spLocks/>
          </p:cNvSpPr>
          <p:nvPr/>
        </p:nvSpPr>
        <p:spPr>
          <a:xfrm>
            <a:off x="1391265" y="1643487"/>
            <a:ext cx="8337414" cy="35710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kumimoji="1" lang="en-US" altLang="zh-CN" b="1" dirty="0">
                <a:latin typeface="Andale Mono" panose="020B0509000000000004" pitchFamily="49" charset="0"/>
              </a:rPr>
              <a:t>Drawbacks of Metrics</a:t>
            </a:r>
            <a:endParaRPr kumimoji="1" lang="en" altLang="zh-CN" b="1" dirty="0">
              <a:latin typeface="Andale Mono" panose="020B0509000000000004" pitchFamily="49" charset="0"/>
            </a:endParaRPr>
          </a:p>
          <a:p>
            <a:r>
              <a:rPr kumimoji="1" lang="en" altLang="zh-CN" dirty="0">
                <a:latin typeface="Andale Mono" panose="020B0509000000000004" pitchFamily="49" charset="0"/>
              </a:rPr>
              <a:t>Real-world data is often significantly different from annotated data.</a:t>
            </a:r>
          </a:p>
          <a:p>
            <a:r>
              <a:rPr kumimoji="1" lang="en" altLang="zh-CN" dirty="0">
                <a:latin typeface="Andale Mono" panose="020B0509000000000004" pitchFamily="49" charset="0"/>
              </a:rPr>
              <a:t>The evaluation metrics may not be indicative of the product’s goal. </a:t>
            </a:r>
          </a:p>
          <a:p>
            <a:r>
              <a:rPr kumimoji="1" lang="en" altLang="zh-CN" dirty="0">
                <a:latin typeface="Andale Mono" panose="020B0509000000000004" pitchFamily="49" charset="0"/>
              </a:rPr>
              <a:t>Causing a wrong assessment of the model.</a:t>
            </a:r>
          </a:p>
          <a:p>
            <a:endParaRPr kumimoji="1" lang="zh-CN" altLang="en-US" dirty="0">
              <a:latin typeface="Andale Mono" panose="020B0509000000000004" pitchFamily="49" charset="0"/>
            </a:endParaRPr>
          </a:p>
        </p:txBody>
      </p: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248B5DD1-B0C4-1942-9336-E3DFF78B3642}"/>
              </a:ext>
            </a:extLst>
          </p:cNvPr>
          <p:cNvSpPr txBox="1">
            <a:spLocks/>
          </p:cNvSpPr>
          <p:nvPr/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1200" b="0" dirty="0">
                <a:solidFill>
                  <a:schemeClr val="bg2"/>
                </a:solidFill>
              </a:rPr>
              <a:t>Why do we need Model Explanations?</a:t>
            </a:r>
          </a:p>
        </p:txBody>
      </p:sp>
    </p:spTree>
    <p:extLst>
      <p:ext uri="{BB962C8B-B14F-4D97-AF65-F5344CB8AC3E}">
        <p14:creationId xmlns:p14="http://schemas.microsoft.com/office/powerpoint/2010/main" val="202917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AD1306-D74E-A94A-A079-306C85132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330200"/>
            <a:ext cx="12014200" cy="6197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4B4E06-3DFF-7A43-89E8-92FDF2A1D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48" y="208662"/>
            <a:ext cx="2237124" cy="6892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0035D49-6BA3-CE4C-AB8E-FDA0F771F07D}"/>
              </a:ext>
            </a:extLst>
          </p:cNvPr>
          <p:cNvSpPr/>
          <p:nvPr/>
        </p:nvSpPr>
        <p:spPr>
          <a:xfrm rot="20867051">
            <a:off x="6222278" y="1020091"/>
            <a:ext cx="3744729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" altLang="zh-CN" sz="2400" b="1" dirty="0">
                <a:ln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94% held-out accuracy</a:t>
            </a:r>
            <a:endParaRPr lang="zh-CN" altLang="en-US" sz="2400" b="1" dirty="0">
              <a:ln/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26BBF72-2B3F-1749-A6CB-52FEEC962821}"/>
              </a:ext>
            </a:extLst>
          </p:cNvPr>
          <p:cNvSpPr/>
          <p:nvPr/>
        </p:nvSpPr>
        <p:spPr>
          <a:xfrm>
            <a:off x="6096000" y="5071730"/>
            <a:ext cx="1998642" cy="11270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6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72_TF00951641.potx" id="{B941ECEB-6E76-42EB-B5F4-23A8A56C9A19}" vid="{FF49C7E7-6335-426F-816E-8617C8DC20D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FE8CC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FE8CC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4D15D6-87BC-477C-8E91-9F90829C2FC8}">
  <ds:schemaRefs>
    <ds:schemaRef ds:uri="http://schemas.openxmlformats.org/package/2006/metadata/core-properties"/>
    <ds:schemaRef ds:uri="http://purl.org/dc/dcmitype/"/>
    <ds:schemaRef ds:uri="6dc4bcd6-49db-4c07-9060-8acfc67cef9f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主题</Template>
  <TotalTime>0</TotalTime>
  <Words>7674</Words>
  <Application>Microsoft Macintosh PowerPoint</Application>
  <PresentationFormat>宽屏</PresentationFormat>
  <Paragraphs>993</Paragraphs>
  <Slides>79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7" baseType="lpstr">
      <vt:lpstr>等线</vt:lpstr>
      <vt:lpstr>Microsoft YaHei UI</vt:lpstr>
      <vt:lpstr>Andale Mono</vt:lpstr>
      <vt:lpstr>Arial</vt:lpstr>
      <vt:lpstr>Calibri</vt:lpstr>
      <vt:lpstr>Cambria Math</vt:lpstr>
      <vt:lpstr>Times New Roman</vt:lpstr>
      <vt:lpstr>Office 主题</vt:lpstr>
      <vt:lpstr>ER Explanations &amp; Robustness Analysis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Trust in Classifiers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PowerPoint 演示文稿</vt:lpstr>
      <vt:lpstr>PowerPoint 演示文稿</vt:lpstr>
      <vt:lpstr>PowerPoint 演示文稿</vt:lpstr>
      <vt:lpstr>Appendix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 Explanations</dc:title>
  <dc:creator>Daren Chao</dc:creator>
  <cp:lastModifiedBy/>
  <cp:revision>1</cp:revision>
  <cp:lastPrinted>2019-10-24T04:07:59Z</cp:lastPrinted>
  <dcterms:created xsi:type="dcterms:W3CDTF">2019-10-24T02:18:28Z</dcterms:created>
  <dcterms:modified xsi:type="dcterms:W3CDTF">2019-11-11T03:16:05Z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